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56" r:id="rId2"/>
    <p:sldId id="257" r:id="rId3"/>
    <p:sldId id="284" r:id="rId4"/>
    <p:sldId id="258" r:id="rId5"/>
    <p:sldId id="285" r:id="rId6"/>
    <p:sldId id="286" r:id="rId7"/>
    <p:sldId id="259" r:id="rId8"/>
    <p:sldId id="260" r:id="rId9"/>
    <p:sldId id="287" r:id="rId10"/>
    <p:sldId id="288" r:id="rId11"/>
    <p:sldId id="261" r:id="rId12"/>
    <p:sldId id="289" r:id="rId13"/>
    <p:sldId id="262" r:id="rId14"/>
    <p:sldId id="290" r:id="rId15"/>
    <p:sldId id="291" r:id="rId16"/>
    <p:sldId id="263" r:id="rId17"/>
    <p:sldId id="292" r:id="rId18"/>
    <p:sldId id="293" r:id="rId19"/>
    <p:sldId id="264" r:id="rId20"/>
    <p:sldId id="265" r:id="rId21"/>
    <p:sldId id="295" r:id="rId22"/>
    <p:sldId id="294" r:id="rId23"/>
    <p:sldId id="296" r:id="rId24"/>
    <p:sldId id="29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44" autoAdjust="0"/>
    <p:restoredTop sz="94660"/>
  </p:normalViewPr>
  <p:slideViewPr>
    <p:cSldViewPr>
      <p:cViewPr>
        <p:scale>
          <a:sx n="60" d="100"/>
          <a:sy n="60" d="100"/>
        </p:scale>
        <p:origin x="-1710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C2121-A0A5-44EC-9089-DA5B5E0C4345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0F1F6-D0DB-4138-ADF9-2938A377E9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64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0289551-8401-47B3-B8C8-D197A7A5A6C2}" type="datetimeFigureOut">
              <a:rPr lang="en-US" smtClean="0"/>
              <a:pPr/>
              <a:t>9/21/2020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0"/>
            <a:ext cx="7772400" cy="685799"/>
          </a:xfrm>
        </p:spPr>
        <p:txBody>
          <a:bodyPr>
            <a:normAutofit/>
          </a:bodyPr>
          <a:lstStyle/>
          <a:p>
            <a:r>
              <a:rPr lang="en-US" sz="1800" dirty="0" err="1" smtClean="0">
                <a:solidFill>
                  <a:schemeClr val="tx1"/>
                </a:solidFill>
              </a:rPr>
              <a:t>Diah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Pramestari</a:t>
            </a:r>
            <a:r>
              <a:rPr lang="en-US" sz="1800" dirty="0" smtClean="0">
                <a:solidFill>
                  <a:schemeClr val="tx1"/>
                </a:solidFill>
              </a:rPr>
              <a:t>, ST.,MT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1"/>
            <a:ext cx="7772400" cy="10668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PENDAHULUAN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4724400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§"/>
              <a:defRPr/>
            </a:pPr>
            <a:r>
              <a:rPr lang="en-US" sz="4900" dirty="0" smtClean="0"/>
              <a:t>A</a:t>
            </a:r>
            <a:r>
              <a:rPr lang="id-ID" sz="4900" dirty="0" smtClean="0"/>
              <a:t>PU</a:t>
            </a:r>
            <a:r>
              <a:rPr lang="en-US" sz="4900" dirty="0" smtClean="0"/>
              <a:t> </a:t>
            </a:r>
            <a:r>
              <a:rPr lang="id-ID" sz="4900" dirty="0" smtClean="0"/>
              <a:t>  </a:t>
            </a:r>
            <a:r>
              <a:rPr lang="en-US" sz="4900" dirty="0" err="1" smtClean="0"/>
              <a:t>tahapan</a:t>
            </a:r>
            <a:r>
              <a:rPr lang="en-US" sz="4900" dirty="0" smtClean="0"/>
              <a:t> </a:t>
            </a:r>
            <a:r>
              <a:rPr lang="en-US" sz="4900" dirty="0" err="1" smtClean="0"/>
              <a:t>analisis</a:t>
            </a:r>
            <a:r>
              <a:rPr lang="en-US" sz="4900" dirty="0" smtClean="0"/>
              <a:t> </a:t>
            </a:r>
            <a:r>
              <a:rPr lang="en-US" sz="4900" dirty="0" err="1" smtClean="0"/>
              <a:t>untuk</a:t>
            </a:r>
            <a:r>
              <a:rPr lang="en-US" sz="4900" dirty="0" smtClean="0"/>
              <a:t> </a:t>
            </a:r>
            <a:r>
              <a:rPr lang="en-US" sz="4900" dirty="0" err="1" smtClean="0"/>
              <a:t>mengetahui</a:t>
            </a:r>
            <a:r>
              <a:rPr lang="id-ID" sz="4900" dirty="0"/>
              <a:t> </a:t>
            </a:r>
            <a:r>
              <a:rPr lang="en-US" sz="4900" dirty="0" err="1" smtClean="0"/>
              <a:t>tingkat</a:t>
            </a:r>
            <a:r>
              <a:rPr lang="en-US" sz="4900" dirty="0" smtClean="0"/>
              <a:t> </a:t>
            </a:r>
            <a:r>
              <a:rPr lang="en-US" sz="4900" dirty="0" err="1" smtClean="0"/>
              <a:t>keberhasilan</a:t>
            </a:r>
            <a:r>
              <a:rPr lang="en-US" sz="4900" dirty="0" smtClean="0"/>
              <a:t> </a:t>
            </a:r>
            <a:r>
              <a:rPr lang="en-US" sz="4900" dirty="0" err="1" smtClean="0"/>
              <a:t>pelaksanaan</a:t>
            </a:r>
            <a:r>
              <a:rPr lang="en-US" sz="4900" dirty="0" smtClean="0"/>
              <a:t> </a:t>
            </a:r>
            <a:r>
              <a:rPr lang="en-US" sz="4900" dirty="0" err="1" smtClean="0"/>
              <a:t>suatu</a:t>
            </a:r>
            <a:r>
              <a:rPr lang="en-US" sz="4900" dirty="0" smtClean="0"/>
              <a:t> </a:t>
            </a:r>
            <a:r>
              <a:rPr lang="en-US" sz="4900" dirty="0" err="1" smtClean="0"/>
              <a:t>usaha</a:t>
            </a:r>
            <a:r>
              <a:rPr lang="en-US" sz="4900" dirty="0" smtClean="0"/>
              <a:t>, </a:t>
            </a:r>
            <a:r>
              <a:rPr lang="en-US" sz="4900" dirty="0" err="1" smtClean="0"/>
              <a:t>baik</a:t>
            </a:r>
            <a:r>
              <a:rPr lang="en-US" sz="4900" dirty="0" smtClean="0"/>
              <a:t> </a:t>
            </a:r>
            <a:r>
              <a:rPr lang="en-US" sz="4900" dirty="0" err="1" smtClean="0"/>
              <a:t>usaha</a:t>
            </a:r>
            <a:r>
              <a:rPr lang="en-US" sz="4900" dirty="0" smtClean="0"/>
              <a:t> yang </a:t>
            </a:r>
            <a:r>
              <a:rPr lang="en-US" sz="4900" dirty="0" err="1" smtClean="0"/>
              <a:t>baru</a:t>
            </a:r>
            <a:r>
              <a:rPr lang="en-US" sz="4900" dirty="0" smtClean="0"/>
              <a:t> </a:t>
            </a:r>
            <a:r>
              <a:rPr lang="en-US" sz="4900" dirty="0" err="1" smtClean="0"/>
              <a:t>akan</a:t>
            </a:r>
            <a:r>
              <a:rPr lang="en-US" sz="4900" dirty="0" smtClean="0"/>
              <a:t> </a:t>
            </a:r>
            <a:r>
              <a:rPr lang="en-US" sz="4900" dirty="0" err="1" smtClean="0"/>
              <a:t>didirikan</a:t>
            </a:r>
            <a:r>
              <a:rPr lang="en-US" sz="4900" dirty="0" smtClean="0"/>
              <a:t> </a:t>
            </a:r>
            <a:r>
              <a:rPr lang="en-US" sz="4900" dirty="0" err="1" smtClean="0"/>
              <a:t>ataupun</a:t>
            </a:r>
            <a:r>
              <a:rPr lang="en-US" sz="4900" dirty="0" smtClean="0"/>
              <a:t> </a:t>
            </a:r>
            <a:r>
              <a:rPr lang="en-US" sz="4900" dirty="0" err="1" smtClean="0"/>
              <a:t>usaha</a:t>
            </a:r>
            <a:r>
              <a:rPr lang="en-US" sz="4900" dirty="0" smtClean="0"/>
              <a:t> yang </a:t>
            </a:r>
            <a:r>
              <a:rPr lang="en-US" sz="4900" dirty="0" err="1" smtClean="0"/>
              <a:t>telah</a:t>
            </a:r>
            <a:r>
              <a:rPr lang="en-US" sz="4900" dirty="0" smtClean="0"/>
              <a:t> </a:t>
            </a:r>
            <a:r>
              <a:rPr lang="en-US" sz="4900" dirty="0" err="1" smtClean="0"/>
              <a:t>berjalan</a:t>
            </a:r>
            <a:r>
              <a:rPr lang="en-US" sz="4900" dirty="0" smtClean="0"/>
              <a:t>.</a:t>
            </a:r>
          </a:p>
          <a:p>
            <a:pPr algn="just">
              <a:buFont typeface="Wingdings" pitchFamily="2" charset="2"/>
              <a:buChar char="§"/>
              <a:defRPr/>
            </a:pPr>
            <a:r>
              <a:rPr lang="en-US" sz="4600" dirty="0" smtClean="0"/>
              <a:t>Tingkat </a:t>
            </a:r>
            <a:r>
              <a:rPr lang="en-US" sz="4600" dirty="0" err="1" smtClean="0"/>
              <a:t>keberhasilan</a:t>
            </a:r>
            <a:r>
              <a:rPr lang="en-US" sz="4600" dirty="0" smtClean="0"/>
              <a:t> </a:t>
            </a:r>
            <a:r>
              <a:rPr lang="en-US" sz="4600" dirty="0" err="1" smtClean="0"/>
              <a:t>dapat</a:t>
            </a:r>
            <a:r>
              <a:rPr lang="en-US" sz="4600" dirty="0" smtClean="0"/>
              <a:t> </a:t>
            </a:r>
            <a:r>
              <a:rPr lang="en-US" sz="4600" dirty="0" err="1" smtClean="0"/>
              <a:t>diartikan</a:t>
            </a:r>
            <a:r>
              <a:rPr lang="en-US" sz="4600" dirty="0" smtClean="0"/>
              <a:t> </a:t>
            </a:r>
            <a:r>
              <a:rPr lang="en-US" sz="4600" dirty="0" err="1" smtClean="0"/>
              <a:t>secara</a:t>
            </a:r>
            <a:r>
              <a:rPr lang="en-US" sz="4600" dirty="0" smtClean="0"/>
              <a:t> </a:t>
            </a:r>
            <a:r>
              <a:rPr lang="en-US" sz="4600" dirty="0" err="1" smtClean="0"/>
              <a:t>luas</a:t>
            </a:r>
            <a:r>
              <a:rPr lang="en-US" sz="4600" dirty="0" smtClean="0"/>
              <a:t> </a:t>
            </a:r>
            <a:r>
              <a:rPr lang="en-US" sz="4600" dirty="0" err="1" smtClean="0"/>
              <a:t>maupun</a:t>
            </a:r>
            <a:r>
              <a:rPr lang="en-US" sz="4600" dirty="0" smtClean="0"/>
              <a:t> </a:t>
            </a:r>
            <a:r>
              <a:rPr lang="en-US" sz="4600" dirty="0" err="1" smtClean="0"/>
              <a:t>secara</a:t>
            </a:r>
            <a:r>
              <a:rPr lang="en-US" sz="4600" dirty="0" smtClean="0"/>
              <a:t> </a:t>
            </a:r>
            <a:r>
              <a:rPr lang="en-US" sz="4600" dirty="0" err="1" smtClean="0"/>
              <a:t>terbatas</a:t>
            </a:r>
            <a:r>
              <a:rPr lang="en-US" sz="4600" dirty="0" smtClean="0"/>
              <a:t>, </a:t>
            </a:r>
            <a:r>
              <a:rPr lang="en-US" sz="4600" dirty="0" err="1" smtClean="0"/>
              <a:t>tergantung</a:t>
            </a:r>
            <a:r>
              <a:rPr lang="en-US" sz="4600" dirty="0" smtClean="0"/>
              <a:t> </a:t>
            </a:r>
            <a:r>
              <a:rPr lang="en-US" sz="4600" dirty="0" err="1" smtClean="0"/>
              <a:t>dari</a:t>
            </a:r>
            <a:r>
              <a:rPr lang="en-US" sz="4600" dirty="0" smtClean="0"/>
              <a:t> </a:t>
            </a:r>
            <a:r>
              <a:rPr lang="en-US" sz="4600" dirty="0" err="1" smtClean="0"/>
              <a:t>bagi</a:t>
            </a:r>
            <a:r>
              <a:rPr lang="en-US" sz="4600" dirty="0" smtClean="0"/>
              <a:t> </a:t>
            </a:r>
            <a:r>
              <a:rPr lang="en-US" sz="4600" dirty="0" err="1" smtClean="0"/>
              <a:t>siapa</a:t>
            </a:r>
            <a:r>
              <a:rPr lang="en-US" sz="4600" dirty="0" smtClean="0"/>
              <a:t> </a:t>
            </a:r>
            <a:r>
              <a:rPr lang="en-US" sz="4600" dirty="0" err="1" smtClean="0"/>
              <a:t>usaha</a:t>
            </a:r>
            <a:r>
              <a:rPr lang="en-US" sz="4600" dirty="0" smtClean="0"/>
              <a:t> </a:t>
            </a:r>
            <a:r>
              <a:rPr lang="en-US" sz="4600" dirty="0" err="1" smtClean="0"/>
              <a:t>tersebut</a:t>
            </a:r>
            <a:r>
              <a:rPr lang="en-US" sz="4600" dirty="0" smtClean="0"/>
              <a:t> </a:t>
            </a:r>
            <a:r>
              <a:rPr lang="en-US" sz="4600" dirty="0" err="1" smtClean="0"/>
              <a:t>ditujukan</a:t>
            </a:r>
            <a:r>
              <a:rPr lang="en-US" sz="4600" dirty="0" smtClean="0"/>
              <a:t>.</a:t>
            </a:r>
          </a:p>
          <a:p>
            <a:pPr algn="just">
              <a:buFont typeface="Wingdings" pitchFamily="2" charset="2"/>
              <a:buChar char="§"/>
              <a:defRPr/>
            </a:pPr>
            <a:endParaRPr lang="en-US" sz="2800" dirty="0" smtClean="0"/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1-1</a:t>
            </a:r>
            <a:endParaRPr lang="en-US" sz="2800" dirty="0"/>
          </a:p>
        </p:txBody>
      </p:sp>
      <p:sp>
        <p:nvSpPr>
          <p:cNvPr id="4" name="Right Arrow 3"/>
          <p:cNvSpPr/>
          <p:nvPr/>
        </p:nvSpPr>
        <p:spPr>
          <a:xfrm>
            <a:off x="1956238" y="1676400"/>
            <a:ext cx="6858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029200"/>
          </a:xfrm>
        </p:spPr>
        <p:txBody>
          <a:bodyPr>
            <a:normAutofit fontScale="62500" lnSpcReduction="20000"/>
          </a:bodyPr>
          <a:lstStyle/>
          <a:p>
            <a:pPr marL="109728" indent="0" algn="just">
              <a:buNone/>
              <a:defRPr/>
            </a:pPr>
            <a:r>
              <a:rPr lang="en-US" sz="5100" dirty="0" smtClean="0"/>
              <a:t>Usaha </a:t>
            </a:r>
            <a:r>
              <a:rPr lang="en-US" sz="5100" dirty="0"/>
              <a:t>yang </a:t>
            </a:r>
            <a:r>
              <a:rPr lang="en-US" sz="5100" dirty="0" err="1"/>
              <a:t>memerlukan</a:t>
            </a:r>
            <a:r>
              <a:rPr lang="en-US" sz="5100" dirty="0"/>
              <a:t> </a:t>
            </a:r>
            <a:r>
              <a:rPr lang="en-US" sz="5100" dirty="0" err="1"/>
              <a:t>dana</a:t>
            </a:r>
            <a:r>
              <a:rPr lang="en-US" sz="5100" dirty="0"/>
              <a:t> </a:t>
            </a:r>
            <a:r>
              <a:rPr lang="en-US" sz="5100" dirty="0" err="1"/>
              <a:t>dalam</a:t>
            </a:r>
            <a:r>
              <a:rPr lang="en-US" sz="5100" dirty="0"/>
              <a:t> </a:t>
            </a:r>
            <a:r>
              <a:rPr lang="en-US" sz="5100" dirty="0" err="1"/>
              <a:t>jumlah</a:t>
            </a:r>
            <a:r>
              <a:rPr lang="en-US" sz="5100" dirty="0"/>
              <a:t> </a:t>
            </a:r>
            <a:r>
              <a:rPr lang="en-US" sz="5100" dirty="0" err="1"/>
              <a:t>besar</a:t>
            </a:r>
            <a:r>
              <a:rPr lang="en-US" sz="5100" dirty="0"/>
              <a:t> </a:t>
            </a:r>
            <a:r>
              <a:rPr lang="en-US" sz="5100" dirty="0" err="1"/>
              <a:t>yaitu</a:t>
            </a:r>
            <a:r>
              <a:rPr lang="en-US" sz="5100" dirty="0"/>
              <a:t> </a:t>
            </a:r>
            <a:r>
              <a:rPr lang="en-US" sz="5100" dirty="0" err="1"/>
              <a:t>ratusan</a:t>
            </a:r>
            <a:r>
              <a:rPr lang="en-US" sz="5100" dirty="0"/>
              <a:t> </a:t>
            </a:r>
            <a:r>
              <a:rPr lang="en-US" sz="5100" dirty="0" err="1"/>
              <a:t>sampai</a:t>
            </a:r>
            <a:r>
              <a:rPr lang="en-US" sz="5100" dirty="0"/>
              <a:t> </a:t>
            </a:r>
            <a:r>
              <a:rPr lang="en-US" sz="5100" dirty="0" err="1"/>
              <a:t>trilyunan</a:t>
            </a:r>
            <a:r>
              <a:rPr lang="en-US" sz="5100" dirty="0"/>
              <a:t> rupiah </a:t>
            </a:r>
            <a:r>
              <a:rPr lang="en-US" sz="5100" dirty="0" err="1"/>
              <a:t>biasa</a:t>
            </a:r>
            <a:r>
              <a:rPr lang="en-US" sz="5100" dirty="0"/>
              <a:t> </a:t>
            </a:r>
            <a:r>
              <a:rPr lang="en-US" sz="5100" dirty="0" err="1"/>
              <a:t>disebut</a:t>
            </a:r>
            <a:r>
              <a:rPr lang="en-US" sz="5100" dirty="0"/>
              <a:t> </a:t>
            </a:r>
            <a:r>
              <a:rPr lang="en-US" sz="5100" dirty="0" err="1"/>
              <a:t>dengan</a:t>
            </a:r>
            <a:r>
              <a:rPr lang="en-US" sz="5100" dirty="0"/>
              <a:t> </a:t>
            </a:r>
            <a:r>
              <a:rPr lang="en-US" sz="5100" i="1" dirty="0"/>
              <a:t>“</a:t>
            </a:r>
            <a:r>
              <a:rPr lang="en-US" sz="5100" i="1" dirty="0" err="1"/>
              <a:t>proyek</a:t>
            </a:r>
            <a:r>
              <a:rPr lang="en-US" sz="5100" i="1" dirty="0" smtClean="0"/>
              <a:t>”</a:t>
            </a:r>
            <a:endParaRPr lang="en-US" sz="5100" i="1" dirty="0"/>
          </a:p>
          <a:p>
            <a:pPr lvl="1" algn="just">
              <a:buFont typeface="Wingdings" pitchFamily="2" charset="2"/>
              <a:buChar char="§"/>
              <a:defRPr/>
            </a:pPr>
            <a:r>
              <a:rPr lang="en-US" sz="4600" dirty="0" err="1"/>
              <a:t>Bagi</a:t>
            </a:r>
            <a:r>
              <a:rPr lang="en-US" sz="4600" dirty="0"/>
              <a:t> </a:t>
            </a:r>
            <a:r>
              <a:rPr lang="en-US" sz="4600" dirty="0" err="1"/>
              <a:t>pihak</a:t>
            </a:r>
            <a:r>
              <a:rPr lang="en-US" sz="4600" dirty="0"/>
              <a:t> </a:t>
            </a:r>
            <a:r>
              <a:rPr lang="en-US" sz="4600" dirty="0" err="1"/>
              <a:t>swasta</a:t>
            </a:r>
            <a:r>
              <a:rPr lang="en-US" sz="4600" dirty="0"/>
              <a:t>, </a:t>
            </a:r>
            <a:r>
              <a:rPr lang="en-US" sz="4600" dirty="0" err="1"/>
              <a:t>biasanya</a:t>
            </a:r>
            <a:r>
              <a:rPr lang="en-US" sz="4600" dirty="0"/>
              <a:t> </a:t>
            </a:r>
            <a:r>
              <a:rPr lang="en-US" sz="4600" dirty="0" err="1"/>
              <a:t>proyek</a:t>
            </a:r>
            <a:r>
              <a:rPr lang="en-US" sz="4600" dirty="0"/>
              <a:t> </a:t>
            </a:r>
            <a:r>
              <a:rPr lang="en-US" sz="4600" dirty="0" err="1"/>
              <a:t>akan</a:t>
            </a:r>
            <a:r>
              <a:rPr lang="en-US" sz="4600" dirty="0"/>
              <a:t> </a:t>
            </a:r>
            <a:r>
              <a:rPr lang="en-US" sz="4600" dirty="0" err="1"/>
              <a:t>dilihat</a:t>
            </a:r>
            <a:r>
              <a:rPr lang="en-US" sz="4600" dirty="0"/>
              <a:t> </a:t>
            </a:r>
            <a:r>
              <a:rPr lang="en-US" sz="4600" dirty="0" err="1"/>
              <a:t>dari</a:t>
            </a:r>
            <a:r>
              <a:rPr lang="en-US" sz="4600" dirty="0"/>
              <a:t> </a:t>
            </a:r>
            <a:r>
              <a:rPr lang="en-US" sz="4600" dirty="0" err="1"/>
              <a:t>nilai</a:t>
            </a:r>
            <a:r>
              <a:rPr lang="en-US" sz="4600" dirty="0"/>
              <a:t> </a:t>
            </a:r>
            <a:r>
              <a:rPr lang="en-US" sz="4600" dirty="0" err="1"/>
              <a:t>ekonomis</a:t>
            </a:r>
            <a:r>
              <a:rPr lang="en-US" sz="4600" dirty="0"/>
              <a:t> </a:t>
            </a:r>
            <a:r>
              <a:rPr lang="en-US" sz="4600" dirty="0" err="1"/>
              <a:t>investasinya</a:t>
            </a:r>
            <a:endParaRPr lang="en-US" sz="4600" dirty="0"/>
          </a:p>
          <a:p>
            <a:pPr lvl="1" algn="just">
              <a:buFont typeface="Wingdings" pitchFamily="2" charset="2"/>
              <a:buChar char="§"/>
              <a:defRPr/>
            </a:pPr>
            <a:r>
              <a:rPr lang="en-US" sz="4600" dirty="0" err="1"/>
              <a:t>Bagi</a:t>
            </a:r>
            <a:r>
              <a:rPr lang="en-US" sz="4600" dirty="0"/>
              <a:t> </a:t>
            </a:r>
            <a:r>
              <a:rPr lang="en-US" sz="4600" dirty="0" err="1"/>
              <a:t>pemerintah</a:t>
            </a:r>
            <a:r>
              <a:rPr lang="en-US" sz="4600" dirty="0"/>
              <a:t> </a:t>
            </a:r>
            <a:r>
              <a:rPr lang="en-US" sz="4600" dirty="0" err="1"/>
              <a:t>atau</a:t>
            </a:r>
            <a:r>
              <a:rPr lang="en-US" sz="4600" dirty="0"/>
              <a:t> </a:t>
            </a:r>
            <a:r>
              <a:rPr lang="en-US" sz="4600" dirty="0" err="1"/>
              <a:t>lembaga</a:t>
            </a:r>
            <a:r>
              <a:rPr lang="en-US" sz="4600" dirty="0"/>
              <a:t> non profit, </a:t>
            </a:r>
            <a:r>
              <a:rPr lang="en-US" sz="4600" dirty="0" err="1"/>
              <a:t>proyek</a:t>
            </a:r>
            <a:r>
              <a:rPr lang="en-US" sz="4600" dirty="0"/>
              <a:t> </a:t>
            </a:r>
            <a:r>
              <a:rPr lang="en-US" sz="4600" dirty="0" err="1"/>
              <a:t>dapt</a:t>
            </a:r>
            <a:r>
              <a:rPr lang="en-US" sz="4600" dirty="0"/>
              <a:t> </a:t>
            </a:r>
            <a:r>
              <a:rPr lang="en-US" sz="4600" dirty="0" err="1"/>
              <a:t>dilihat</a:t>
            </a:r>
            <a:r>
              <a:rPr lang="en-US" sz="4600" dirty="0"/>
              <a:t> </a:t>
            </a:r>
            <a:r>
              <a:rPr lang="en-US" sz="4600" dirty="0" err="1"/>
              <a:t>dari</a:t>
            </a:r>
            <a:r>
              <a:rPr lang="en-US" sz="4600" dirty="0"/>
              <a:t> </a:t>
            </a:r>
            <a:r>
              <a:rPr lang="en-US" sz="4600" dirty="0" err="1"/>
              <a:t>manfaat</a:t>
            </a:r>
            <a:r>
              <a:rPr lang="en-US" sz="4600" dirty="0"/>
              <a:t> </a:t>
            </a:r>
            <a:r>
              <a:rPr lang="en-US" sz="4600" dirty="0" err="1"/>
              <a:t>bagi</a:t>
            </a:r>
            <a:r>
              <a:rPr lang="en-US" sz="4600" dirty="0"/>
              <a:t> </a:t>
            </a:r>
            <a:r>
              <a:rPr lang="en-US" sz="4600" dirty="0" err="1"/>
              <a:t>masyarakat</a:t>
            </a:r>
            <a:r>
              <a:rPr lang="en-US" sz="4600" dirty="0"/>
              <a:t> </a:t>
            </a:r>
            <a:r>
              <a:rPr lang="en-US" sz="4600" dirty="0" err="1"/>
              <a:t>luas</a:t>
            </a:r>
            <a:r>
              <a:rPr lang="en-US" sz="4600" dirty="0"/>
              <a:t> </a:t>
            </a:r>
            <a:r>
              <a:rPr lang="en-US" sz="4600" dirty="0" err="1"/>
              <a:t>berupa</a:t>
            </a:r>
            <a:r>
              <a:rPr lang="en-US" sz="4600" dirty="0"/>
              <a:t> </a:t>
            </a:r>
            <a:r>
              <a:rPr lang="en-US" sz="4600" dirty="0" err="1"/>
              <a:t>penyerapan</a:t>
            </a:r>
            <a:r>
              <a:rPr lang="en-US" sz="4600" dirty="0"/>
              <a:t> </a:t>
            </a:r>
            <a:r>
              <a:rPr lang="en-US" sz="4600" dirty="0" err="1"/>
              <a:t>tenaga</a:t>
            </a:r>
            <a:r>
              <a:rPr lang="en-US" sz="4600" dirty="0"/>
              <a:t> </a:t>
            </a:r>
            <a:r>
              <a:rPr lang="en-US" sz="4600" dirty="0" err="1"/>
              <a:t>kerja</a:t>
            </a:r>
            <a:r>
              <a:rPr lang="en-US" sz="4600" dirty="0"/>
              <a:t>, </a:t>
            </a:r>
            <a:r>
              <a:rPr lang="en-US" sz="4600" dirty="0" err="1"/>
              <a:t>pemanfaatan</a:t>
            </a:r>
            <a:r>
              <a:rPr lang="en-US" sz="4600" dirty="0"/>
              <a:t> </a:t>
            </a:r>
            <a:r>
              <a:rPr lang="en-US" sz="4600" dirty="0" err="1"/>
              <a:t>sumber</a:t>
            </a:r>
            <a:r>
              <a:rPr lang="en-US" sz="4600" dirty="0"/>
              <a:t> </a:t>
            </a:r>
            <a:r>
              <a:rPr lang="en-US" sz="4600" dirty="0" err="1"/>
              <a:t>daya</a:t>
            </a:r>
            <a:r>
              <a:rPr lang="en-US" sz="4600" dirty="0"/>
              <a:t> </a:t>
            </a:r>
            <a:r>
              <a:rPr lang="en-US" sz="4600" dirty="0" err="1"/>
              <a:t>atau</a:t>
            </a:r>
            <a:r>
              <a:rPr lang="en-US" sz="4600" dirty="0"/>
              <a:t> </a:t>
            </a:r>
            <a:r>
              <a:rPr lang="en-US" sz="4600" dirty="0" err="1"/>
              <a:t>bisa</a:t>
            </a:r>
            <a:r>
              <a:rPr lang="en-US" sz="4600" dirty="0"/>
              <a:t> </a:t>
            </a:r>
            <a:r>
              <a:rPr lang="en-US" sz="4600" dirty="0" err="1"/>
              <a:t>juga</a:t>
            </a:r>
            <a:r>
              <a:rPr lang="en-US" sz="4600" dirty="0"/>
              <a:t> </a:t>
            </a:r>
            <a:r>
              <a:rPr lang="en-US" sz="4600" dirty="0" err="1"/>
              <a:t>dikaitkan</a:t>
            </a:r>
            <a:r>
              <a:rPr lang="en-US" sz="4600" dirty="0"/>
              <a:t> </a:t>
            </a:r>
            <a:r>
              <a:rPr lang="en-US" sz="4600" dirty="0" err="1"/>
              <a:t>dengan</a:t>
            </a:r>
            <a:r>
              <a:rPr lang="en-US" sz="4600" dirty="0"/>
              <a:t> </a:t>
            </a:r>
            <a:r>
              <a:rPr lang="en-US" sz="4600" dirty="0" err="1"/>
              <a:t>penghematan</a:t>
            </a:r>
            <a:r>
              <a:rPr lang="en-US" sz="4600" dirty="0"/>
              <a:t> </a:t>
            </a:r>
            <a:r>
              <a:rPr lang="en-US" sz="4600" dirty="0" err="1"/>
              <a:t>devisa</a:t>
            </a:r>
            <a:r>
              <a:rPr lang="en-US" sz="4600" dirty="0"/>
              <a:t> </a:t>
            </a:r>
            <a:r>
              <a:rPr lang="en-US" sz="4600" dirty="0" err="1"/>
              <a:t>atau</a:t>
            </a:r>
            <a:r>
              <a:rPr lang="en-US" sz="4600" dirty="0"/>
              <a:t> </a:t>
            </a:r>
            <a:r>
              <a:rPr lang="en-US" sz="4600" dirty="0" err="1"/>
              <a:t>penambahan</a:t>
            </a:r>
            <a:r>
              <a:rPr lang="en-US" sz="4600" dirty="0"/>
              <a:t> </a:t>
            </a:r>
            <a:r>
              <a:rPr lang="en-US" sz="4600" dirty="0" err="1"/>
              <a:t>devisa</a:t>
            </a:r>
            <a:r>
              <a:rPr lang="en-US" sz="4600" dirty="0"/>
              <a:t> yang </a:t>
            </a:r>
            <a:r>
              <a:rPr lang="en-US" sz="4600" dirty="0" err="1"/>
              <a:t>diperlukan</a:t>
            </a:r>
            <a:r>
              <a:rPr lang="en-US" sz="4600" dirty="0"/>
              <a:t> </a:t>
            </a:r>
            <a:r>
              <a:rPr lang="en-US" sz="4600" dirty="0" err="1"/>
              <a:t>oleh</a:t>
            </a:r>
            <a:r>
              <a:rPr lang="en-US" sz="4600" dirty="0"/>
              <a:t> </a:t>
            </a:r>
            <a:r>
              <a:rPr lang="en-US" sz="4600" dirty="0" err="1"/>
              <a:t>pemerintah</a:t>
            </a:r>
            <a:r>
              <a:rPr lang="en-US" sz="4600" dirty="0"/>
              <a:t> </a:t>
            </a:r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1-2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265995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7244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  <a:defRPr/>
            </a:pPr>
            <a:r>
              <a:rPr lang="id-ID" sz="3200" dirty="0"/>
              <a:t>M</a:t>
            </a:r>
            <a:r>
              <a:rPr lang="en-US" sz="3200" dirty="0" err="1" smtClean="0"/>
              <a:t>embangun</a:t>
            </a:r>
            <a:r>
              <a:rPr lang="en-US" sz="3200" dirty="0" smtClean="0"/>
              <a:t> </a:t>
            </a:r>
            <a:r>
              <a:rPr lang="en-US" sz="3200" dirty="0" err="1" smtClean="0"/>
              <a:t>usaha</a:t>
            </a:r>
            <a:r>
              <a:rPr lang="id-ID" sz="3200" dirty="0" smtClean="0"/>
              <a:t>/ </a:t>
            </a:r>
            <a:r>
              <a:rPr lang="en-US" sz="3200" dirty="0" err="1" smtClean="0"/>
              <a:t>proyek</a:t>
            </a:r>
            <a:r>
              <a:rPr lang="en-US" sz="3200" dirty="0" smtClean="0"/>
              <a:t> </a:t>
            </a:r>
            <a:r>
              <a:rPr lang="en-US" sz="3200" dirty="0" err="1" smtClean="0"/>
              <a:t>adalah</a:t>
            </a:r>
            <a:r>
              <a:rPr lang="en-US" sz="3200" dirty="0" smtClean="0"/>
              <a:t> </a:t>
            </a:r>
            <a:r>
              <a:rPr lang="en-US" sz="3200" dirty="0" err="1" smtClean="0"/>
              <a:t>upaya</a:t>
            </a:r>
            <a:r>
              <a:rPr lang="en-US" sz="3200" dirty="0" smtClean="0"/>
              <a:t> </a:t>
            </a:r>
            <a:r>
              <a:rPr lang="en-US" sz="3200" dirty="0" err="1" smtClean="0"/>
              <a:t>menanamkan</a:t>
            </a:r>
            <a:r>
              <a:rPr lang="en-US" sz="3200" dirty="0" smtClean="0"/>
              <a:t> </a:t>
            </a:r>
            <a:r>
              <a:rPr lang="en-US" sz="3200" dirty="0" err="1" smtClean="0"/>
              <a:t>faktor</a:t>
            </a:r>
            <a:r>
              <a:rPr lang="en-US" sz="3200" dirty="0" smtClean="0"/>
              <a:t> </a:t>
            </a:r>
            <a:r>
              <a:rPr lang="en-US" sz="3200" dirty="0" err="1" smtClean="0"/>
              <a:t>produksi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proyek</a:t>
            </a:r>
            <a:r>
              <a:rPr lang="en-US" sz="3200" dirty="0" smtClean="0"/>
              <a:t> </a:t>
            </a:r>
            <a:r>
              <a:rPr lang="en-US" sz="3200" dirty="0" err="1" smtClean="0"/>
              <a:t>tertentu</a:t>
            </a:r>
            <a:r>
              <a:rPr lang="en-US" sz="3200" dirty="0" smtClean="0"/>
              <a:t>,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lokasi</a:t>
            </a:r>
            <a:r>
              <a:rPr lang="en-US" sz="3200" dirty="0" smtClean="0"/>
              <a:t> </a:t>
            </a:r>
            <a:r>
              <a:rPr lang="en-US" sz="3200" dirty="0" err="1" smtClean="0"/>
              <a:t>tertentu</a:t>
            </a:r>
            <a:r>
              <a:rPr lang="en-US" sz="3200" dirty="0" smtClean="0"/>
              <a:t>, </a:t>
            </a:r>
            <a:r>
              <a:rPr lang="en-US" sz="3200" dirty="0" err="1" smtClean="0"/>
              <a:t>untuk</a:t>
            </a:r>
            <a:r>
              <a:rPr lang="en-US" sz="3200" dirty="0" smtClean="0"/>
              <a:t> </a:t>
            </a:r>
            <a:r>
              <a:rPr lang="en-US" sz="3200" dirty="0" err="1" smtClean="0"/>
              <a:t>jangka</a:t>
            </a:r>
            <a:r>
              <a:rPr lang="en-US" sz="3200" dirty="0" smtClean="0"/>
              <a:t> </a:t>
            </a:r>
            <a:r>
              <a:rPr lang="en-US" sz="3200" dirty="0" err="1" smtClean="0"/>
              <a:t>menengah</a:t>
            </a:r>
            <a:r>
              <a:rPr lang="en-US" sz="3200" dirty="0" smtClean="0"/>
              <a:t> </a:t>
            </a:r>
            <a:r>
              <a:rPr lang="en-US" sz="3200" dirty="0" err="1" smtClean="0"/>
              <a:t>atau</a:t>
            </a:r>
            <a:r>
              <a:rPr lang="en-US" sz="3200" dirty="0" smtClean="0"/>
              <a:t> </a:t>
            </a:r>
            <a:r>
              <a:rPr lang="en-US" sz="3200" dirty="0" err="1" smtClean="0"/>
              <a:t>panjang</a:t>
            </a:r>
            <a:endParaRPr lang="id-ID" sz="3200" dirty="0"/>
          </a:p>
          <a:p>
            <a:pPr algn="just">
              <a:buFont typeface="Wingdings" pitchFamily="2" charset="2"/>
              <a:buChar char="§"/>
              <a:defRPr/>
            </a:pPr>
            <a:r>
              <a:rPr lang="id-ID" sz="3200" dirty="0" smtClean="0"/>
              <a:t>Tujuan Pembangunan usaha </a:t>
            </a:r>
            <a:r>
              <a:rPr lang="id-ID" sz="3200" dirty="0"/>
              <a:t> </a:t>
            </a:r>
            <a:r>
              <a:rPr lang="id-ID" sz="3200" dirty="0" smtClean="0"/>
              <a:t>           		    		</a:t>
            </a:r>
            <a:r>
              <a:rPr lang="en-US" sz="3200" dirty="0" err="1" smtClean="0"/>
              <a:t>memperoleh</a:t>
            </a:r>
            <a:r>
              <a:rPr lang="en-US" sz="3200" dirty="0" smtClean="0"/>
              <a:t> </a:t>
            </a:r>
            <a:r>
              <a:rPr lang="en-US" sz="3200" dirty="0" err="1" smtClean="0"/>
              <a:t>manfaat</a:t>
            </a:r>
            <a:r>
              <a:rPr lang="en-US" sz="3200" dirty="0" smtClean="0"/>
              <a:t> (</a:t>
            </a:r>
            <a:r>
              <a:rPr lang="en-US" sz="3200" dirty="0" err="1" smtClean="0"/>
              <a:t>termasuk</a:t>
            </a:r>
            <a:r>
              <a:rPr lang="en-US" sz="3200" dirty="0" smtClean="0"/>
              <a:t> </a:t>
            </a:r>
            <a:r>
              <a:rPr lang="en-US" sz="3200" dirty="0" err="1" smtClean="0"/>
              <a:t>keuntungan</a:t>
            </a:r>
            <a:r>
              <a:rPr lang="en-US" sz="3200" dirty="0" smtClean="0"/>
              <a:t>) yang </a:t>
            </a:r>
            <a:r>
              <a:rPr lang="en-US" sz="3200" dirty="0" err="1" smtClean="0"/>
              <a:t>nilainya</a:t>
            </a:r>
            <a:r>
              <a:rPr lang="en-US" sz="3200" dirty="0" smtClean="0"/>
              <a:t> </a:t>
            </a:r>
            <a:r>
              <a:rPr lang="en-US" sz="3200" dirty="0" err="1" smtClean="0"/>
              <a:t>lebih</a:t>
            </a:r>
            <a:r>
              <a:rPr lang="en-US" sz="3200" dirty="0" smtClean="0"/>
              <a:t> </a:t>
            </a:r>
            <a:r>
              <a:rPr lang="en-US" sz="3200" dirty="0" err="1" smtClean="0"/>
              <a:t>besar</a:t>
            </a:r>
            <a:r>
              <a:rPr lang="en-US" sz="3200" dirty="0" smtClean="0"/>
              <a:t> </a:t>
            </a:r>
            <a:r>
              <a:rPr lang="en-US" sz="3200" dirty="0" err="1" smtClean="0"/>
              <a:t>dari</a:t>
            </a:r>
            <a:r>
              <a:rPr lang="en-US" sz="3200" dirty="0" smtClean="0"/>
              <a:t> </a:t>
            </a:r>
            <a:r>
              <a:rPr lang="en-US" sz="3200" dirty="0" err="1" smtClean="0"/>
              <a:t>nilai</a:t>
            </a:r>
            <a:r>
              <a:rPr lang="en-US" sz="3200" dirty="0" smtClean="0"/>
              <a:t> </a:t>
            </a:r>
            <a:r>
              <a:rPr lang="en-US" sz="3200" dirty="0" err="1" smtClean="0"/>
              <a:t>faktor</a:t>
            </a:r>
            <a:r>
              <a:rPr lang="en-US" sz="3200" dirty="0" smtClean="0"/>
              <a:t> </a:t>
            </a:r>
            <a:r>
              <a:rPr lang="en-US" sz="3200" dirty="0" err="1" smtClean="0"/>
              <a:t>produksi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ditanamkan</a:t>
            </a:r>
            <a:endParaRPr lang="en-US" sz="3200" dirty="0" smtClean="0"/>
          </a:p>
          <a:p>
            <a:pPr algn="just"/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2800" dirty="0" smtClean="0"/>
              <a:t>1-</a:t>
            </a:r>
            <a:r>
              <a:rPr lang="id-ID" sz="2800" dirty="0" smtClean="0"/>
              <a:t>3</a:t>
            </a:r>
            <a:endParaRPr lang="en-US" sz="2800" dirty="0"/>
          </a:p>
        </p:txBody>
      </p:sp>
      <p:sp>
        <p:nvSpPr>
          <p:cNvPr id="4" name="Right Arrow 3"/>
          <p:cNvSpPr/>
          <p:nvPr/>
        </p:nvSpPr>
        <p:spPr>
          <a:xfrm>
            <a:off x="914400" y="411243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026091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  <a:defRPr/>
            </a:pPr>
            <a:r>
              <a:rPr lang="en-US" sz="3200" dirty="0" err="1"/>
              <a:t>Faktor</a:t>
            </a:r>
            <a:r>
              <a:rPr lang="en-US" sz="3200" dirty="0"/>
              <a:t> </a:t>
            </a:r>
            <a:r>
              <a:rPr lang="en-US" sz="3200" dirty="0" err="1"/>
              <a:t>produksi</a:t>
            </a:r>
            <a:r>
              <a:rPr lang="en-US" sz="3200" dirty="0"/>
              <a:t> yang </a:t>
            </a:r>
            <a:r>
              <a:rPr lang="en-US" sz="3200" dirty="0" err="1"/>
              <a:t>ditanam</a:t>
            </a:r>
            <a:r>
              <a:rPr lang="en-US" sz="3200" dirty="0"/>
              <a:t> di </a:t>
            </a:r>
            <a:r>
              <a:rPr lang="en-US" sz="3200" dirty="0" err="1"/>
              <a:t>setiap</a:t>
            </a:r>
            <a:r>
              <a:rPr lang="en-US" sz="3200" dirty="0"/>
              <a:t> </a:t>
            </a:r>
            <a:r>
              <a:rPr lang="en-US" sz="3200" dirty="0" err="1"/>
              <a:t>proyek</a:t>
            </a:r>
            <a:r>
              <a:rPr lang="en-US" sz="3200" dirty="0"/>
              <a:t> </a:t>
            </a:r>
            <a:r>
              <a:rPr lang="en-US" sz="3200" dirty="0" err="1"/>
              <a:t>dapat</a:t>
            </a:r>
            <a:r>
              <a:rPr lang="en-US" sz="3200" dirty="0"/>
              <a:t> </a:t>
            </a:r>
            <a:r>
              <a:rPr lang="en-US" sz="3200" dirty="0" err="1"/>
              <a:t>berupa</a:t>
            </a:r>
            <a:r>
              <a:rPr lang="en-US" sz="3200" dirty="0"/>
              <a:t> :</a:t>
            </a:r>
          </a:p>
          <a:p>
            <a:pPr lvl="1" algn="just">
              <a:buNone/>
              <a:defRPr/>
            </a:pPr>
            <a:r>
              <a:rPr lang="en-US" sz="3200" dirty="0"/>
              <a:t>- Dana			</a:t>
            </a:r>
            <a:r>
              <a:rPr lang="id-ID" sz="3200" dirty="0" smtClean="0"/>
              <a:t>	</a:t>
            </a:r>
            <a:r>
              <a:rPr lang="en-US" sz="3200" dirty="0" smtClean="0"/>
              <a:t>- </a:t>
            </a:r>
            <a:r>
              <a:rPr lang="en-US" sz="3200" dirty="0" err="1"/>
              <a:t>Tenaga</a:t>
            </a:r>
            <a:r>
              <a:rPr lang="en-US" sz="3200" dirty="0"/>
              <a:t> </a:t>
            </a:r>
            <a:r>
              <a:rPr lang="en-US" sz="3200" dirty="0" err="1"/>
              <a:t>ahli</a:t>
            </a:r>
            <a:endParaRPr lang="en-US" sz="3200" dirty="0"/>
          </a:p>
          <a:p>
            <a:pPr lvl="1" algn="just">
              <a:buFontTx/>
              <a:buChar char="-"/>
              <a:defRPr/>
            </a:pPr>
            <a:r>
              <a:rPr lang="en-US" sz="3200" dirty="0" err="1" smtClean="0"/>
              <a:t>Kekayaan</a:t>
            </a:r>
            <a:r>
              <a:rPr lang="en-US" sz="3200" dirty="0" smtClean="0"/>
              <a:t> </a:t>
            </a:r>
            <a:r>
              <a:rPr lang="en-US" sz="3200" dirty="0" err="1"/>
              <a:t>alam</a:t>
            </a:r>
            <a:r>
              <a:rPr lang="en-US" sz="3200" dirty="0"/>
              <a:t>	</a:t>
            </a:r>
            <a:r>
              <a:rPr lang="id-ID" sz="3200" dirty="0" smtClean="0"/>
              <a:t>	</a:t>
            </a:r>
            <a:r>
              <a:rPr lang="en-US" sz="3200" dirty="0" smtClean="0"/>
              <a:t>- </a:t>
            </a:r>
            <a:r>
              <a:rPr lang="en-US" sz="3200" dirty="0" err="1" smtClean="0"/>
              <a:t>Teknologi</a:t>
            </a:r>
            <a:endParaRPr lang="id-ID" sz="3200" dirty="0" smtClean="0"/>
          </a:p>
          <a:p>
            <a:pPr marL="393192" lvl="1" indent="0" algn="just">
              <a:buNone/>
              <a:defRPr/>
            </a:pPr>
            <a:endParaRPr lang="en-US" sz="3200" dirty="0"/>
          </a:p>
          <a:p>
            <a:r>
              <a:rPr lang="id-ID" sz="2800" dirty="0" smtClean="0"/>
              <a:t>CONTOH </a:t>
            </a:r>
            <a:endParaRPr lang="id-ID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1-4</a:t>
            </a:r>
            <a:endParaRPr lang="id-ID" sz="2800" dirty="0"/>
          </a:p>
        </p:txBody>
      </p:sp>
      <p:pic>
        <p:nvPicPr>
          <p:cNvPr id="4" name="Picture 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4581128"/>
            <a:ext cx="11525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494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1905000"/>
            <a:ext cx="8001000" cy="4102291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sz="2800" dirty="0"/>
              <a:t>Pembangunan </a:t>
            </a:r>
            <a:r>
              <a:rPr lang="en-US" sz="2800" dirty="0" err="1"/>
              <a:t>usaha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digolongkan</a:t>
            </a:r>
            <a:r>
              <a:rPr lang="en-US" sz="2800" dirty="0"/>
              <a:t> </a:t>
            </a:r>
            <a:r>
              <a:rPr lang="en-US" sz="2800" dirty="0" err="1"/>
              <a:t>menjadi</a:t>
            </a:r>
            <a:r>
              <a:rPr lang="en-US" sz="2800" dirty="0"/>
              <a:t> 3 </a:t>
            </a:r>
            <a:r>
              <a:rPr lang="en-US" sz="2800" dirty="0" err="1"/>
              <a:t>tipe</a:t>
            </a:r>
            <a:r>
              <a:rPr lang="en-US" sz="2800" dirty="0"/>
              <a:t>, </a:t>
            </a:r>
            <a:r>
              <a:rPr lang="en-US" sz="2800" dirty="0" err="1"/>
              <a:t>yaitu</a:t>
            </a:r>
            <a:r>
              <a:rPr lang="en-US" sz="2800" dirty="0"/>
              <a:t> :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3200" dirty="0" err="1"/>
              <a:t>Membangun</a:t>
            </a:r>
            <a:r>
              <a:rPr lang="en-US" sz="3200" dirty="0"/>
              <a:t> </a:t>
            </a:r>
            <a:r>
              <a:rPr lang="en-US" sz="3200" dirty="0" err="1"/>
              <a:t>usaha</a:t>
            </a:r>
            <a:r>
              <a:rPr lang="en-US" sz="3200" dirty="0"/>
              <a:t> </a:t>
            </a:r>
            <a:r>
              <a:rPr lang="en-US" sz="3200" dirty="0" err="1" smtClean="0"/>
              <a:t>baru</a:t>
            </a:r>
            <a:r>
              <a:rPr lang="id-ID" sz="3200" dirty="0" smtClean="0"/>
              <a:t> </a:t>
            </a:r>
          </a:p>
          <a:p>
            <a:pPr marL="393192" lvl="1" indent="0" algn="just">
              <a:buNone/>
            </a:pPr>
            <a:r>
              <a:rPr lang="id-ID" sz="3200" b="1" i="1" dirty="0" smtClean="0"/>
              <a:t>   </a:t>
            </a:r>
            <a:r>
              <a:rPr lang="en-US" sz="3200" b="1" i="1" dirty="0" smtClean="0"/>
              <a:t>(new </a:t>
            </a:r>
            <a:r>
              <a:rPr lang="en-US" sz="3200" b="1" i="1" dirty="0"/>
              <a:t>investment)</a:t>
            </a:r>
          </a:p>
          <a:p>
            <a:pPr lvl="1" algn="just">
              <a:buFont typeface="Wingdings" pitchFamily="2" charset="2"/>
              <a:buChar char="v"/>
              <a:tabLst>
                <a:tab pos="725488" algn="l"/>
              </a:tabLst>
            </a:pPr>
            <a:r>
              <a:rPr lang="en-US" sz="3200" dirty="0" err="1"/>
              <a:t>Memperluas</a:t>
            </a:r>
            <a:r>
              <a:rPr lang="en-US" sz="3200" dirty="0"/>
              <a:t> </a:t>
            </a:r>
            <a:r>
              <a:rPr lang="en-US" sz="3200" dirty="0" err="1"/>
              <a:t>usaha</a:t>
            </a:r>
            <a:r>
              <a:rPr lang="en-US" sz="3200" dirty="0"/>
              <a:t> yang </a:t>
            </a:r>
            <a:r>
              <a:rPr lang="en-US" sz="3200" dirty="0" err="1"/>
              <a:t>sudah</a:t>
            </a:r>
            <a:r>
              <a:rPr lang="en-US" sz="3200" dirty="0"/>
              <a:t> </a:t>
            </a:r>
            <a:r>
              <a:rPr lang="id-ID" sz="3200" dirty="0" smtClean="0"/>
              <a:t>      	</a:t>
            </a:r>
            <a:r>
              <a:rPr lang="en-US" sz="3200" dirty="0" err="1" smtClean="0"/>
              <a:t>berjalan</a:t>
            </a:r>
            <a:r>
              <a:rPr lang="en-US" sz="3200" dirty="0" smtClean="0"/>
              <a:t> </a:t>
            </a:r>
            <a:r>
              <a:rPr lang="en-US" sz="3200" b="1" i="1" dirty="0"/>
              <a:t>(project expansion)</a:t>
            </a:r>
          </a:p>
          <a:p>
            <a:pPr lvl="1" algn="just">
              <a:buFont typeface="Wingdings" pitchFamily="2" charset="2"/>
              <a:buChar char="v"/>
              <a:tabLst>
                <a:tab pos="803275" algn="l"/>
              </a:tabLst>
            </a:pPr>
            <a:r>
              <a:rPr lang="en-US" sz="3200" dirty="0" err="1"/>
              <a:t>Memperbaiki</a:t>
            </a:r>
            <a:r>
              <a:rPr lang="en-US" sz="3200" dirty="0"/>
              <a:t> </a:t>
            </a:r>
            <a:r>
              <a:rPr lang="en-US" sz="3200" dirty="0" err="1"/>
              <a:t>usaha</a:t>
            </a:r>
            <a:r>
              <a:rPr lang="en-US" sz="3200" dirty="0"/>
              <a:t> yang </a:t>
            </a:r>
            <a:r>
              <a:rPr lang="en-US" sz="3200" dirty="0" err="1"/>
              <a:t>sudah</a:t>
            </a:r>
            <a:r>
              <a:rPr lang="en-US" sz="3200" dirty="0"/>
              <a:t> </a:t>
            </a:r>
            <a:r>
              <a:rPr lang="id-ID" sz="3200" dirty="0"/>
              <a:t>	</a:t>
            </a:r>
            <a:r>
              <a:rPr lang="en-US" sz="3200" dirty="0" err="1" smtClean="0"/>
              <a:t>berjalan</a:t>
            </a:r>
            <a:endParaRPr lang="en-US" sz="3200" dirty="0"/>
          </a:p>
          <a:p>
            <a:pPr marL="109728" indent="0">
              <a:buNone/>
            </a:pPr>
            <a:endParaRPr lang="id-ID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1-5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86455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5105400"/>
          </a:xfrm>
        </p:spPr>
        <p:txBody>
          <a:bodyPr>
            <a:normAutofit fontScale="62500" lnSpcReduction="20000"/>
          </a:bodyPr>
          <a:lstStyle/>
          <a:p>
            <a:pPr lvl="1">
              <a:buFont typeface="Wingdings" pitchFamily="2" charset="2"/>
              <a:buNone/>
            </a:pPr>
            <a:endParaRPr lang="en-US" sz="1800" dirty="0" smtClean="0"/>
          </a:p>
          <a:p>
            <a:pPr algn="just">
              <a:buFont typeface="Wingdings" pitchFamily="2" charset="2"/>
              <a:buChar char="§"/>
            </a:pPr>
            <a:r>
              <a:rPr lang="en-US" sz="5100" b="1" dirty="0" err="1" smtClean="0"/>
              <a:t>Membangun</a:t>
            </a:r>
            <a:r>
              <a:rPr lang="en-US" sz="5100" b="1" dirty="0" smtClean="0"/>
              <a:t> </a:t>
            </a:r>
            <a:r>
              <a:rPr lang="en-US" sz="5100" b="1" dirty="0" err="1" smtClean="0"/>
              <a:t>usaha</a:t>
            </a:r>
            <a:r>
              <a:rPr lang="en-US" sz="5100" b="1" dirty="0" smtClean="0"/>
              <a:t> </a:t>
            </a:r>
            <a:r>
              <a:rPr lang="en-US" sz="5100" b="1" dirty="0" err="1" smtClean="0"/>
              <a:t>baru</a:t>
            </a:r>
            <a:endParaRPr lang="en-US" sz="5100" b="1" dirty="0" smtClean="0"/>
          </a:p>
          <a:p>
            <a:pPr lvl="1" algn="just">
              <a:buFont typeface="Wingdings" pitchFamily="2" charset="2"/>
              <a:buChar char="v"/>
            </a:pPr>
            <a:r>
              <a:rPr lang="en-US" sz="4200" dirty="0" err="1" smtClean="0"/>
              <a:t>Pengusaha</a:t>
            </a:r>
            <a:r>
              <a:rPr lang="en-US" sz="4200" dirty="0" smtClean="0"/>
              <a:t>, </a:t>
            </a:r>
            <a:r>
              <a:rPr lang="en-US" sz="4200" dirty="0" err="1" smtClean="0"/>
              <a:t>yayasan</a:t>
            </a:r>
            <a:r>
              <a:rPr lang="en-US" sz="4200" dirty="0" smtClean="0"/>
              <a:t> </a:t>
            </a:r>
            <a:r>
              <a:rPr lang="en-US" sz="4200" dirty="0" err="1" smtClean="0"/>
              <a:t>atau</a:t>
            </a:r>
            <a:r>
              <a:rPr lang="en-US" sz="4200" dirty="0" smtClean="0"/>
              <a:t> </a:t>
            </a:r>
            <a:r>
              <a:rPr lang="en-US" sz="4200" dirty="0" err="1" smtClean="0"/>
              <a:t>pemerintah</a:t>
            </a:r>
            <a:r>
              <a:rPr lang="en-US" sz="4200" dirty="0" smtClean="0"/>
              <a:t> </a:t>
            </a:r>
            <a:r>
              <a:rPr lang="en-US" sz="4200" dirty="0" err="1" smtClean="0"/>
              <a:t>dikatakan</a:t>
            </a:r>
            <a:r>
              <a:rPr lang="en-US" sz="4200" dirty="0" smtClean="0"/>
              <a:t> </a:t>
            </a:r>
            <a:r>
              <a:rPr lang="en-US" sz="4200" dirty="0" err="1" smtClean="0"/>
              <a:t>membangun</a:t>
            </a:r>
            <a:r>
              <a:rPr lang="en-US" sz="4200" dirty="0" smtClean="0"/>
              <a:t> </a:t>
            </a:r>
            <a:r>
              <a:rPr lang="en-US" sz="4200" dirty="0" err="1" smtClean="0"/>
              <a:t>proyek</a:t>
            </a:r>
            <a:r>
              <a:rPr lang="en-US" sz="4200" dirty="0" smtClean="0"/>
              <a:t> </a:t>
            </a:r>
            <a:r>
              <a:rPr lang="en-US" sz="4200" dirty="0" err="1" smtClean="0"/>
              <a:t>baru</a:t>
            </a:r>
            <a:r>
              <a:rPr lang="en-US" sz="4200" dirty="0" smtClean="0"/>
              <a:t> </a:t>
            </a:r>
            <a:r>
              <a:rPr lang="en-US" sz="4200" dirty="0" err="1" smtClean="0"/>
              <a:t>apabila</a:t>
            </a:r>
            <a:r>
              <a:rPr lang="en-US" sz="4200" dirty="0" smtClean="0"/>
              <a:t> </a:t>
            </a:r>
            <a:r>
              <a:rPr lang="en-US" sz="4200" dirty="0" err="1" smtClean="0"/>
              <a:t>mereka</a:t>
            </a:r>
            <a:r>
              <a:rPr lang="en-US" sz="4200" dirty="0" smtClean="0"/>
              <a:t> </a:t>
            </a:r>
            <a:r>
              <a:rPr lang="en-US" sz="4200" dirty="0" err="1" smtClean="0"/>
              <a:t>mendirikan</a:t>
            </a:r>
            <a:r>
              <a:rPr lang="en-US" sz="4200" dirty="0" smtClean="0"/>
              <a:t> </a:t>
            </a:r>
            <a:r>
              <a:rPr lang="en-US" sz="4200" dirty="0" err="1" smtClean="0"/>
              <a:t>proyek</a:t>
            </a:r>
            <a:r>
              <a:rPr lang="en-US" sz="4200" dirty="0" smtClean="0"/>
              <a:t> yang </a:t>
            </a:r>
            <a:r>
              <a:rPr lang="en-US" sz="4200" dirty="0" err="1" smtClean="0"/>
              <a:t>bidang</a:t>
            </a:r>
            <a:r>
              <a:rPr lang="en-US" sz="4200" dirty="0" smtClean="0"/>
              <a:t> </a:t>
            </a:r>
            <a:r>
              <a:rPr lang="en-US" sz="4200" dirty="0" err="1" smtClean="0"/>
              <a:t>usahanya</a:t>
            </a:r>
            <a:r>
              <a:rPr lang="en-US" sz="4200" dirty="0" smtClean="0"/>
              <a:t> lain </a:t>
            </a:r>
            <a:r>
              <a:rPr lang="en-US" sz="4200" dirty="0" err="1" smtClean="0"/>
              <a:t>dari</a:t>
            </a:r>
            <a:r>
              <a:rPr lang="en-US" sz="4200" dirty="0" smtClean="0"/>
              <a:t> </a:t>
            </a:r>
            <a:r>
              <a:rPr lang="en-US" sz="4200" dirty="0" err="1" smtClean="0"/>
              <a:t>bidang</a:t>
            </a:r>
            <a:r>
              <a:rPr lang="en-US" sz="4200" dirty="0" smtClean="0"/>
              <a:t> yang </a:t>
            </a:r>
            <a:r>
              <a:rPr lang="en-US" sz="4200" dirty="0" err="1" smtClean="0"/>
              <a:t>telah</a:t>
            </a:r>
            <a:r>
              <a:rPr lang="en-US" sz="4200" dirty="0" smtClean="0"/>
              <a:t> </a:t>
            </a:r>
            <a:r>
              <a:rPr lang="en-US" sz="4200" dirty="0" err="1" smtClean="0"/>
              <a:t>dijalankannya</a:t>
            </a:r>
            <a:r>
              <a:rPr lang="en-US" sz="4200" dirty="0" smtClean="0"/>
              <a:t>. 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4200" dirty="0" smtClean="0"/>
              <a:t>Investor </a:t>
            </a:r>
            <a:r>
              <a:rPr lang="en-US" sz="4200" dirty="0" err="1" smtClean="0"/>
              <a:t>juga</a:t>
            </a:r>
            <a:r>
              <a:rPr lang="en-US" sz="4200" dirty="0" smtClean="0"/>
              <a:t> </a:t>
            </a:r>
            <a:r>
              <a:rPr lang="en-US" sz="4200" dirty="0" err="1" smtClean="0"/>
              <a:t>dikatakan</a:t>
            </a:r>
            <a:r>
              <a:rPr lang="en-US" sz="4200" dirty="0" smtClean="0"/>
              <a:t> </a:t>
            </a:r>
            <a:r>
              <a:rPr lang="en-US" sz="4200" dirty="0" err="1" smtClean="0"/>
              <a:t>membangun</a:t>
            </a:r>
            <a:r>
              <a:rPr lang="en-US" sz="4200" dirty="0" smtClean="0"/>
              <a:t> </a:t>
            </a:r>
            <a:r>
              <a:rPr lang="en-US" sz="4200" dirty="0" err="1" smtClean="0"/>
              <a:t>proyek</a:t>
            </a:r>
            <a:r>
              <a:rPr lang="en-US" sz="4200" dirty="0" smtClean="0"/>
              <a:t> </a:t>
            </a:r>
            <a:r>
              <a:rPr lang="en-US" sz="4200" dirty="0" err="1" smtClean="0"/>
              <a:t>baru</a:t>
            </a:r>
            <a:r>
              <a:rPr lang="en-US" sz="4200" dirty="0" smtClean="0"/>
              <a:t> </a:t>
            </a:r>
            <a:r>
              <a:rPr lang="en-US" sz="4200" dirty="0" err="1" smtClean="0"/>
              <a:t>apabila</a:t>
            </a:r>
            <a:r>
              <a:rPr lang="en-US" sz="4200" dirty="0" smtClean="0"/>
              <a:t> </a:t>
            </a:r>
            <a:r>
              <a:rPr lang="en-US" sz="4200" dirty="0" err="1" smtClean="0"/>
              <a:t>untuk</a:t>
            </a:r>
            <a:r>
              <a:rPr lang="en-US" sz="4200" dirty="0" smtClean="0"/>
              <a:t> </a:t>
            </a:r>
            <a:r>
              <a:rPr lang="en-US" sz="4200" dirty="0" err="1" smtClean="0"/>
              <a:t>pertama</a:t>
            </a:r>
            <a:r>
              <a:rPr lang="en-US" sz="4200" dirty="0" smtClean="0"/>
              <a:t> </a:t>
            </a:r>
            <a:r>
              <a:rPr lang="en-US" sz="4200" dirty="0" err="1" smtClean="0"/>
              <a:t>kalinya</a:t>
            </a:r>
            <a:r>
              <a:rPr lang="en-US" sz="4200" dirty="0" smtClean="0"/>
              <a:t> </a:t>
            </a:r>
            <a:r>
              <a:rPr lang="en-US" sz="4200" dirty="0" err="1" smtClean="0"/>
              <a:t>mendirikan</a:t>
            </a:r>
            <a:r>
              <a:rPr lang="en-US" sz="4200" dirty="0" smtClean="0"/>
              <a:t> </a:t>
            </a:r>
            <a:r>
              <a:rPr lang="en-US" sz="4200" dirty="0" err="1" smtClean="0"/>
              <a:t>usaha</a:t>
            </a:r>
            <a:r>
              <a:rPr lang="en-US" sz="4200" dirty="0" smtClean="0"/>
              <a:t> yang </a:t>
            </a:r>
            <a:r>
              <a:rPr lang="en-US" sz="4200" dirty="0" err="1" smtClean="0"/>
              <a:t>bidang</a:t>
            </a:r>
            <a:r>
              <a:rPr lang="en-US" sz="4200" dirty="0" smtClean="0"/>
              <a:t> </a:t>
            </a:r>
            <a:r>
              <a:rPr lang="en-US" sz="4200" dirty="0" err="1" smtClean="0"/>
              <a:t>usahanya</a:t>
            </a:r>
            <a:r>
              <a:rPr lang="en-US" sz="4200" dirty="0" smtClean="0"/>
              <a:t> </a:t>
            </a:r>
            <a:r>
              <a:rPr lang="en-US" sz="4200" dirty="0" err="1" smtClean="0"/>
              <a:t>baru</a:t>
            </a:r>
            <a:r>
              <a:rPr lang="en-US" sz="4200" dirty="0" smtClean="0"/>
              <a:t>. 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4200" dirty="0" err="1" smtClean="0"/>
              <a:t>Contohnya</a:t>
            </a:r>
            <a:r>
              <a:rPr lang="en-US" sz="4200" dirty="0" smtClean="0"/>
              <a:t> : </a:t>
            </a:r>
            <a:r>
              <a:rPr lang="en-US" sz="4200" dirty="0" err="1" smtClean="0"/>
              <a:t>Pengusaha</a:t>
            </a:r>
            <a:r>
              <a:rPr lang="en-US" sz="4200" dirty="0" smtClean="0"/>
              <a:t> yang </a:t>
            </a:r>
            <a:r>
              <a:rPr lang="en-US" sz="4200" dirty="0" err="1" smtClean="0"/>
              <a:t>telah</a:t>
            </a:r>
            <a:r>
              <a:rPr lang="en-US" sz="4200" dirty="0" smtClean="0"/>
              <a:t> </a:t>
            </a:r>
            <a:r>
              <a:rPr lang="en-US" sz="4200" dirty="0" err="1" smtClean="0"/>
              <a:t>puluhan</a:t>
            </a:r>
            <a:r>
              <a:rPr lang="en-US" sz="4200" dirty="0" smtClean="0"/>
              <a:t> </a:t>
            </a:r>
            <a:r>
              <a:rPr lang="en-US" sz="4200" dirty="0" err="1" smtClean="0"/>
              <a:t>tahun</a:t>
            </a:r>
            <a:r>
              <a:rPr lang="en-US" sz="4200" dirty="0" smtClean="0"/>
              <a:t> </a:t>
            </a:r>
            <a:r>
              <a:rPr lang="en-US" sz="4200" dirty="0" err="1" smtClean="0"/>
              <a:t>bergerak</a:t>
            </a:r>
            <a:r>
              <a:rPr lang="en-US" sz="4200" dirty="0" smtClean="0"/>
              <a:t> </a:t>
            </a:r>
            <a:r>
              <a:rPr lang="en-US" sz="4200" dirty="0" err="1" smtClean="0"/>
              <a:t>dalam</a:t>
            </a:r>
            <a:r>
              <a:rPr lang="en-US" sz="4200" dirty="0" smtClean="0"/>
              <a:t> </a:t>
            </a:r>
            <a:r>
              <a:rPr lang="en-US" sz="4200" dirty="0" err="1" smtClean="0"/>
              <a:t>bidang</a:t>
            </a:r>
            <a:r>
              <a:rPr lang="en-US" sz="4200" dirty="0" smtClean="0"/>
              <a:t> </a:t>
            </a:r>
            <a:r>
              <a:rPr lang="en-US" sz="4200" dirty="0" err="1" smtClean="0"/>
              <a:t>usaha</a:t>
            </a:r>
            <a:r>
              <a:rPr lang="en-US" sz="4200" dirty="0" smtClean="0"/>
              <a:t> </a:t>
            </a:r>
            <a:r>
              <a:rPr lang="en-US" sz="4200" dirty="0" err="1" smtClean="0"/>
              <a:t>jasa</a:t>
            </a:r>
            <a:r>
              <a:rPr lang="en-US" sz="4200" dirty="0" smtClean="0"/>
              <a:t> </a:t>
            </a:r>
            <a:r>
              <a:rPr lang="en-US" sz="4200" dirty="0" err="1" smtClean="0"/>
              <a:t>transportasi</a:t>
            </a:r>
            <a:r>
              <a:rPr lang="en-US" sz="4200" dirty="0" smtClean="0"/>
              <a:t> </a:t>
            </a:r>
            <a:r>
              <a:rPr lang="en-US" sz="4200" dirty="0" err="1" smtClean="0"/>
              <a:t>dikategorikan</a:t>
            </a:r>
            <a:r>
              <a:rPr lang="en-US" sz="4200" dirty="0" smtClean="0"/>
              <a:t> </a:t>
            </a:r>
            <a:r>
              <a:rPr lang="en-US" sz="4200" dirty="0" err="1" smtClean="0"/>
              <a:t>membangun</a:t>
            </a:r>
            <a:r>
              <a:rPr lang="en-US" sz="4200" dirty="0" smtClean="0"/>
              <a:t> </a:t>
            </a:r>
            <a:r>
              <a:rPr lang="en-US" sz="4200" dirty="0" err="1" smtClean="0"/>
              <a:t>proyek</a:t>
            </a:r>
            <a:r>
              <a:rPr lang="en-US" sz="4200" dirty="0" smtClean="0"/>
              <a:t> </a:t>
            </a:r>
            <a:r>
              <a:rPr lang="en-US" sz="4200" dirty="0" err="1" smtClean="0"/>
              <a:t>baru</a:t>
            </a:r>
            <a:r>
              <a:rPr lang="en-US" sz="4200" dirty="0" smtClean="0"/>
              <a:t> </a:t>
            </a:r>
            <a:r>
              <a:rPr lang="en-US" sz="4200" dirty="0" err="1" smtClean="0"/>
              <a:t>bila</a:t>
            </a:r>
            <a:r>
              <a:rPr lang="en-US" sz="4200" dirty="0" smtClean="0"/>
              <a:t> </a:t>
            </a:r>
            <a:r>
              <a:rPr lang="en-US" sz="4200" dirty="0" err="1" smtClean="0"/>
              <a:t>ia</a:t>
            </a:r>
            <a:r>
              <a:rPr lang="en-US" sz="4200" dirty="0" smtClean="0"/>
              <a:t> </a:t>
            </a:r>
            <a:r>
              <a:rPr lang="en-US" sz="4200" dirty="0" err="1" smtClean="0"/>
              <a:t>membangun</a:t>
            </a:r>
            <a:r>
              <a:rPr lang="en-US" sz="4200" dirty="0" smtClean="0"/>
              <a:t> </a:t>
            </a:r>
            <a:r>
              <a:rPr lang="en-US" sz="4200" dirty="0" err="1" smtClean="0"/>
              <a:t>proyek</a:t>
            </a:r>
            <a:r>
              <a:rPr lang="en-US" sz="4200" dirty="0" smtClean="0"/>
              <a:t> </a:t>
            </a:r>
            <a:r>
              <a:rPr lang="en-US" sz="4200" dirty="0" err="1" smtClean="0"/>
              <a:t>jasa</a:t>
            </a:r>
            <a:r>
              <a:rPr lang="en-US" sz="4200" dirty="0" smtClean="0"/>
              <a:t> </a:t>
            </a:r>
            <a:r>
              <a:rPr lang="en-US" sz="4200" dirty="0" err="1" smtClean="0"/>
              <a:t>perhotelan</a:t>
            </a:r>
            <a:r>
              <a:rPr lang="en-US" sz="4200" dirty="0" smtClean="0"/>
              <a:t> (</a:t>
            </a:r>
            <a:r>
              <a:rPr lang="en-US" sz="4200" dirty="0" err="1" smtClean="0"/>
              <a:t>walaupun</a:t>
            </a:r>
            <a:r>
              <a:rPr lang="en-US" sz="4200" dirty="0" smtClean="0"/>
              <a:t> </a:t>
            </a:r>
            <a:r>
              <a:rPr lang="en-US" sz="4200" dirty="0" err="1" smtClean="0"/>
              <a:t>kategori</a:t>
            </a:r>
            <a:r>
              <a:rPr lang="en-US" sz="4200" dirty="0" smtClean="0"/>
              <a:t> </a:t>
            </a:r>
            <a:r>
              <a:rPr lang="en-US" sz="4200" dirty="0" err="1" smtClean="0"/>
              <a:t>bidang</a:t>
            </a:r>
            <a:r>
              <a:rPr lang="en-US" sz="4200" dirty="0" smtClean="0"/>
              <a:t> </a:t>
            </a:r>
            <a:r>
              <a:rPr lang="en-US" sz="4200" dirty="0" err="1" smtClean="0"/>
              <a:t>usahanya</a:t>
            </a:r>
            <a:r>
              <a:rPr lang="en-US" sz="4200" dirty="0" smtClean="0"/>
              <a:t> </a:t>
            </a:r>
            <a:r>
              <a:rPr lang="en-US" sz="4200" dirty="0" err="1" smtClean="0"/>
              <a:t>sama-sama</a:t>
            </a:r>
            <a:r>
              <a:rPr lang="en-US" sz="4200" dirty="0" smtClean="0"/>
              <a:t> </a:t>
            </a:r>
            <a:r>
              <a:rPr lang="en-US" sz="4200" dirty="0" err="1" smtClean="0"/>
              <a:t>di</a:t>
            </a:r>
            <a:r>
              <a:rPr lang="en-US" sz="4200" dirty="0" smtClean="0"/>
              <a:t> </a:t>
            </a:r>
            <a:r>
              <a:rPr lang="en-US" sz="4200" dirty="0" err="1" smtClean="0"/>
              <a:t>jasa</a:t>
            </a:r>
            <a:r>
              <a:rPr lang="en-US" sz="4200" dirty="0" smtClean="0"/>
              <a:t>)</a:t>
            </a:r>
          </a:p>
          <a:p>
            <a:endParaRPr lang="en-US" sz="4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sz="2800" dirty="0" smtClean="0"/>
              <a:t>1-</a:t>
            </a:r>
            <a:r>
              <a:rPr lang="id-ID" sz="2800" dirty="0" smtClean="0"/>
              <a:t>6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7200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§"/>
              <a:defRPr/>
            </a:pPr>
            <a:r>
              <a:rPr lang="en-US" sz="3400" b="1" dirty="0" err="1" smtClean="0"/>
              <a:t>Memperluas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usaha</a:t>
            </a:r>
            <a:r>
              <a:rPr lang="en-US" sz="3400" b="1" dirty="0" smtClean="0"/>
              <a:t> yang </a:t>
            </a:r>
            <a:r>
              <a:rPr lang="en-US" sz="3400" b="1" dirty="0" err="1" smtClean="0"/>
              <a:t>sudah</a:t>
            </a:r>
            <a:r>
              <a:rPr lang="en-US" sz="3400" b="1" dirty="0" smtClean="0"/>
              <a:t> </a:t>
            </a:r>
            <a:r>
              <a:rPr lang="en-US" sz="3400" b="1" dirty="0" err="1" smtClean="0"/>
              <a:t>berjalan</a:t>
            </a:r>
            <a:endParaRPr lang="en-US" sz="3400" b="1" dirty="0" smtClean="0"/>
          </a:p>
          <a:p>
            <a:pPr lvl="1" algn="just">
              <a:buFont typeface="Wingdings" pitchFamily="2" charset="2"/>
              <a:buChar char="v"/>
              <a:defRPr/>
            </a:pPr>
            <a:r>
              <a:rPr lang="en-US" sz="2900" dirty="0" smtClean="0"/>
              <a:t>Pembangunan </a:t>
            </a:r>
            <a:r>
              <a:rPr lang="en-US" sz="2900" dirty="0" err="1" smtClean="0"/>
              <a:t>proyek</a:t>
            </a:r>
            <a:r>
              <a:rPr lang="en-US" sz="2900" dirty="0" smtClean="0"/>
              <a:t> </a:t>
            </a:r>
            <a:r>
              <a:rPr lang="en-US" sz="2900" dirty="0" err="1" smtClean="0"/>
              <a:t>dikategorikan</a:t>
            </a:r>
            <a:r>
              <a:rPr lang="en-US" sz="2900" dirty="0" smtClean="0"/>
              <a:t> </a:t>
            </a:r>
            <a:r>
              <a:rPr lang="en-US" sz="2900" dirty="0" err="1" smtClean="0"/>
              <a:t>sebagai</a:t>
            </a:r>
            <a:r>
              <a:rPr lang="en-US" sz="2900" dirty="0" smtClean="0"/>
              <a:t> </a:t>
            </a:r>
            <a:r>
              <a:rPr lang="en-US" sz="2900" dirty="0" err="1" smtClean="0"/>
              <a:t>usaha</a:t>
            </a:r>
            <a:r>
              <a:rPr lang="en-US" sz="2900" dirty="0" smtClean="0"/>
              <a:t> </a:t>
            </a:r>
            <a:r>
              <a:rPr lang="en-US" sz="2900" dirty="0" err="1" smtClean="0"/>
              <a:t>perluasan</a:t>
            </a:r>
            <a:r>
              <a:rPr lang="en-US" sz="2900" dirty="0" smtClean="0"/>
              <a:t> </a:t>
            </a:r>
            <a:r>
              <a:rPr lang="en-US" sz="2900" dirty="0" err="1" smtClean="0"/>
              <a:t>apabila</a:t>
            </a:r>
            <a:r>
              <a:rPr lang="en-US" sz="2900" dirty="0" smtClean="0"/>
              <a:t> investor </a:t>
            </a:r>
            <a:r>
              <a:rPr lang="en-US" sz="2900" dirty="0" err="1" smtClean="0"/>
              <a:t>membangun</a:t>
            </a:r>
            <a:r>
              <a:rPr lang="en-US" sz="2900" dirty="0" smtClean="0"/>
              <a:t> </a:t>
            </a:r>
            <a:r>
              <a:rPr lang="en-US" sz="2900" dirty="0" err="1" smtClean="0"/>
              <a:t>proyek</a:t>
            </a:r>
            <a:r>
              <a:rPr lang="en-US" sz="2900" dirty="0" smtClean="0"/>
              <a:t> yang </a:t>
            </a:r>
            <a:r>
              <a:rPr lang="en-US" sz="2900" dirty="0" err="1" smtClean="0"/>
              <a:t>sama</a:t>
            </a:r>
            <a:r>
              <a:rPr lang="en-US" sz="2900" dirty="0" smtClean="0"/>
              <a:t> </a:t>
            </a:r>
            <a:r>
              <a:rPr lang="en-US" sz="2900" dirty="0" err="1" smtClean="0"/>
              <a:t>bidang</a:t>
            </a:r>
            <a:r>
              <a:rPr lang="en-US" sz="2900" dirty="0" smtClean="0"/>
              <a:t> </a:t>
            </a:r>
            <a:r>
              <a:rPr lang="en-US" sz="2900" dirty="0" err="1" smtClean="0"/>
              <a:t>usahanya</a:t>
            </a:r>
            <a:r>
              <a:rPr lang="en-US" sz="2900" dirty="0" smtClean="0"/>
              <a:t>. 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n-US" sz="2900" dirty="0" err="1" smtClean="0"/>
              <a:t>Contohnya</a:t>
            </a:r>
            <a:r>
              <a:rPr lang="en-US" sz="2900" dirty="0" smtClean="0"/>
              <a:t> : </a:t>
            </a:r>
            <a:r>
              <a:rPr lang="en-US" sz="2900" dirty="0" err="1" smtClean="0"/>
              <a:t>pemilik</a:t>
            </a:r>
            <a:r>
              <a:rPr lang="en-US" sz="2900" dirty="0" smtClean="0"/>
              <a:t> hotel </a:t>
            </a:r>
            <a:r>
              <a:rPr lang="en-US" sz="2900" dirty="0" err="1" smtClean="0"/>
              <a:t>kelas</a:t>
            </a:r>
            <a:r>
              <a:rPr lang="en-US" sz="2900" dirty="0" smtClean="0"/>
              <a:t> </a:t>
            </a:r>
            <a:r>
              <a:rPr lang="en-US" sz="2900" dirty="0" err="1" smtClean="0"/>
              <a:t>melati</a:t>
            </a:r>
            <a:r>
              <a:rPr lang="en-US" sz="2900" dirty="0" smtClean="0"/>
              <a:t> </a:t>
            </a:r>
            <a:r>
              <a:rPr lang="en-US" sz="2900" dirty="0" err="1" smtClean="0"/>
              <a:t>membangun</a:t>
            </a:r>
            <a:r>
              <a:rPr lang="en-US" sz="2900" dirty="0" smtClean="0"/>
              <a:t> hotel </a:t>
            </a:r>
            <a:r>
              <a:rPr lang="en-US" sz="2900" dirty="0" err="1" smtClean="0"/>
              <a:t>berbintang</a:t>
            </a:r>
            <a:r>
              <a:rPr lang="en-US" sz="2900" dirty="0" smtClean="0"/>
              <a:t> </a:t>
            </a:r>
            <a:r>
              <a:rPr lang="en-US" sz="2900" dirty="0" err="1" smtClean="0"/>
              <a:t>tiga</a:t>
            </a:r>
            <a:r>
              <a:rPr lang="en-US" sz="2900" dirty="0" smtClean="0"/>
              <a:t> </a:t>
            </a:r>
            <a:r>
              <a:rPr lang="en-US" sz="2900" dirty="0" err="1" smtClean="0"/>
              <a:t>atau</a:t>
            </a:r>
            <a:r>
              <a:rPr lang="en-US" sz="2900" dirty="0" smtClean="0"/>
              <a:t> </a:t>
            </a:r>
            <a:r>
              <a:rPr lang="en-US" sz="2900" dirty="0" err="1" smtClean="0"/>
              <a:t>empat</a:t>
            </a:r>
            <a:r>
              <a:rPr lang="en-US" sz="2900" dirty="0" smtClean="0"/>
              <a:t>. </a:t>
            </a:r>
          </a:p>
          <a:p>
            <a:pPr lvl="2" algn="just">
              <a:buFont typeface="Wingdings" pitchFamily="2" charset="2"/>
              <a:buChar char="Ø"/>
              <a:defRPr/>
            </a:pPr>
            <a:r>
              <a:rPr lang="en-US" sz="2900" dirty="0" err="1" smtClean="0"/>
              <a:t>Jenis</a:t>
            </a:r>
            <a:r>
              <a:rPr lang="en-US" sz="2900" dirty="0" smtClean="0"/>
              <a:t> </a:t>
            </a:r>
            <a:r>
              <a:rPr lang="en-US" sz="2900" dirty="0" err="1" smtClean="0"/>
              <a:t>produk</a:t>
            </a:r>
            <a:r>
              <a:rPr lang="en-US" sz="2900" dirty="0" smtClean="0"/>
              <a:t> yang </a:t>
            </a:r>
            <a:r>
              <a:rPr lang="en-US" sz="2900" dirty="0" err="1" smtClean="0"/>
              <a:t>dihasilkan</a:t>
            </a:r>
            <a:r>
              <a:rPr lang="en-US" sz="2900" dirty="0" smtClean="0"/>
              <a:t> </a:t>
            </a:r>
            <a:r>
              <a:rPr lang="en-US" sz="2900" dirty="0" err="1" smtClean="0"/>
              <a:t>tetap</a:t>
            </a:r>
            <a:r>
              <a:rPr lang="en-US" sz="2900" dirty="0" smtClean="0"/>
              <a:t> </a:t>
            </a:r>
            <a:r>
              <a:rPr lang="en-US" sz="2900" dirty="0" err="1" smtClean="0"/>
              <a:t>sama</a:t>
            </a:r>
            <a:r>
              <a:rPr lang="en-US" sz="2900" dirty="0" smtClean="0"/>
              <a:t> </a:t>
            </a:r>
            <a:r>
              <a:rPr lang="en-US" sz="2900" dirty="0" err="1" smtClean="0"/>
              <a:t>yaitu</a:t>
            </a:r>
            <a:r>
              <a:rPr lang="en-US" sz="2900" dirty="0" smtClean="0"/>
              <a:t> </a:t>
            </a:r>
            <a:r>
              <a:rPr lang="en-US" sz="2900" dirty="0" err="1" smtClean="0"/>
              <a:t>dalam</a:t>
            </a:r>
            <a:r>
              <a:rPr lang="en-US" sz="2900" dirty="0" smtClean="0"/>
              <a:t> </a:t>
            </a:r>
            <a:r>
              <a:rPr lang="en-US" sz="2900" dirty="0" err="1" smtClean="0"/>
              <a:t>jasa</a:t>
            </a:r>
            <a:r>
              <a:rPr lang="en-US" sz="2900" dirty="0" smtClean="0"/>
              <a:t> </a:t>
            </a:r>
            <a:r>
              <a:rPr lang="en-US" sz="2900" dirty="0" err="1" smtClean="0"/>
              <a:t>perhotelan</a:t>
            </a:r>
            <a:r>
              <a:rPr lang="en-US" sz="2900" dirty="0" smtClean="0"/>
              <a:t>, </a:t>
            </a:r>
            <a:r>
              <a:rPr lang="en-US" sz="2900" dirty="0" err="1" smtClean="0"/>
              <a:t>namun</a:t>
            </a:r>
            <a:r>
              <a:rPr lang="en-US" sz="2900" dirty="0" smtClean="0"/>
              <a:t> </a:t>
            </a:r>
            <a:r>
              <a:rPr lang="en-US" sz="2900" dirty="0" err="1" smtClean="0"/>
              <a:t>fasilitas</a:t>
            </a:r>
            <a:r>
              <a:rPr lang="en-US" sz="2900" dirty="0" smtClean="0"/>
              <a:t> yang </a:t>
            </a:r>
            <a:r>
              <a:rPr lang="en-US" sz="2900" dirty="0" err="1" smtClean="0"/>
              <a:t>mendukung</a:t>
            </a:r>
            <a:r>
              <a:rPr lang="en-US" sz="2900" dirty="0" smtClean="0"/>
              <a:t> </a:t>
            </a:r>
            <a:r>
              <a:rPr lang="en-US" sz="2900" dirty="0" err="1" smtClean="0"/>
              <a:t>serta</a:t>
            </a:r>
            <a:r>
              <a:rPr lang="en-US" sz="2900" dirty="0" smtClean="0"/>
              <a:t> </a:t>
            </a:r>
            <a:r>
              <a:rPr lang="en-US" sz="2900" dirty="0" err="1" smtClean="0"/>
              <a:t>teknologinya</a:t>
            </a:r>
            <a:r>
              <a:rPr lang="en-US" sz="2900" dirty="0" smtClean="0"/>
              <a:t> </a:t>
            </a:r>
            <a:r>
              <a:rPr lang="en-US" sz="2900" dirty="0" err="1" smtClean="0"/>
              <a:t>saja</a:t>
            </a:r>
            <a:r>
              <a:rPr lang="en-US" sz="2900" dirty="0" smtClean="0"/>
              <a:t> yang </a:t>
            </a:r>
            <a:r>
              <a:rPr lang="en-US" sz="2900" dirty="0" err="1" smtClean="0"/>
              <a:t>berbeda</a:t>
            </a:r>
            <a:r>
              <a:rPr lang="en-US" sz="2900" dirty="0" smtClean="0"/>
              <a:t> </a:t>
            </a:r>
            <a:r>
              <a:rPr lang="en-US" sz="2900" dirty="0" err="1" smtClean="0"/>
              <a:t>karena</a:t>
            </a:r>
            <a:r>
              <a:rPr lang="en-US" sz="2900" dirty="0" smtClean="0"/>
              <a:t> </a:t>
            </a:r>
            <a:r>
              <a:rPr lang="en-US" sz="2900" dirty="0" err="1" smtClean="0"/>
              <a:t>harus</a:t>
            </a:r>
            <a:r>
              <a:rPr lang="en-US" sz="2900" dirty="0" smtClean="0"/>
              <a:t> </a:t>
            </a:r>
            <a:r>
              <a:rPr lang="en-US" sz="2900" dirty="0" err="1" smtClean="0"/>
              <a:t>terjadi</a:t>
            </a:r>
            <a:r>
              <a:rPr lang="en-US" sz="2900" dirty="0" smtClean="0"/>
              <a:t> </a:t>
            </a:r>
            <a:r>
              <a:rPr lang="en-US" sz="2900" dirty="0" err="1" smtClean="0"/>
              <a:t>peningkatan</a:t>
            </a:r>
            <a:r>
              <a:rPr lang="en-US" sz="2900" dirty="0" smtClean="0"/>
              <a:t>.</a:t>
            </a:r>
          </a:p>
          <a:p>
            <a:pPr lvl="2" algn="just">
              <a:buNone/>
              <a:defRPr/>
            </a:pPr>
            <a:endParaRPr lang="en-US" sz="20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2800" dirty="0" smtClean="0"/>
              <a:t>1-</a:t>
            </a:r>
            <a:r>
              <a:rPr lang="id-ID" sz="2800" dirty="0" smtClean="0"/>
              <a:t>7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§"/>
              <a:defRPr/>
            </a:pPr>
            <a:r>
              <a:rPr lang="en-US" sz="3400" b="1" dirty="0" err="1"/>
              <a:t>Memperbaiki</a:t>
            </a:r>
            <a:r>
              <a:rPr lang="en-US" sz="3400" b="1" dirty="0"/>
              <a:t> </a:t>
            </a:r>
            <a:r>
              <a:rPr lang="en-US" sz="3400" b="1" dirty="0" err="1"/>
              <a:t>usaha</a:t>
            </a:r>
            <a:r>
              <a:rPr lang="en-US" sz="3400" b="1" dirty="0"/>
              <a:t> yang </a:t>
            </a:r>
            <a:r>
              <a:rPr lang="en-US" sz="3400" b="1" dirty="0" err="1"/>
              <a:t>sudah</a:t>
            </a:r>
            <a:r>
              <a:rPr lang="en-US" sz="3400" b="1" dirty="0"/>
              <a:t> </a:t>
            </a:r>
            <a:r>
              <a:rPr lang="en-US" sz="3400" b="1" dirty="0" err="1"/>
              <a:t>berjalan</a:t>
            </a:r>
            <a:endParaRPr lang="en-US" sz="3400" b="1" dirty="0"/>
          </a:p>
          <a:p>
            <a:pPr lvl="1" algn="just">
              <a:buFont typeface="Wingdings" pitchFamily="2" charset="2"/>
              <a:buChar char="v"/>
              <a:defRPr/>
            </a:pPr>
            <a:r>
              <a:rPr lang="en-US" sz="2600" dirty="0" err="1"/>
              <a:t>Tipe</a:t>
            </a:r>
            <a:r>
              <a:rPr lang="en-US" sz="2600" dirty="0"/>
              <a:t> </a:t>
            </a:r>
            <a:r>
              <a:rPr lang="en-US" sz="2600" dirty="0" err="1"/>
              <a:t>pembangunan</a:t>
            </a:r>
            <a:r>
              <a:rPr lang="en-US" sz="2600" dirty="0"/>
              <a:t> </a:t>
            </a:r>
            <a:r>
              <a:rPr lang="en-US" sz="2600" dirty="0" err="1"/>
              <a:t>proyek</a:t>
            </a:r>
            <a:r>
              <a:rPr lang="en-US" sz="2600" dirty="0"/>
              <a:t> </a:t>
            </a:r>
            <a:r>
              <a:rPr lang="en-US" sz="2600" dirty="0" err="1"/>
              <a:t>ini</a:t>
            </a:r>
            <a:r>
              <a:rPr lang="en-US" sz="2600" dirty="0"/>
              <a:t> </a:t>
            </a:r>
            <a:r>
              <a:rPr lang="en-US" sz="2600" dirty="0" err="1"/>
              <a:t>adalah</a:t>
            </a:r>
            <a:r>
              <a:rPr lang="en-US" sz="2600" dirty="0"/>
              <a:t> </a:t>
            </a:r>
            <a:r>
              <a:rPr lang="en-US" sz="2600" dirty="0" err="1"/>
              <a:t>upaya</a:t>
            </a:r>
            <a:r>
              <a:rPr lang="en-US" sz="2600" dirty="0"/>
              <a:t> </a:t>
            </a:r>
            <a:r>
              <a:rPr lang="en-US" sz="2600" dirty="0" err="1"/>
              <a:t>mengganti</a:t>
            </a:r>
            <a:r>
              <a:rPr lang="en-US" sz="2600" dirty="0"/>
              <a:t> </a:t>
            </a:r>
            <a:r>
              <a:rPr lang="en-US" sz="2600" dirty="0" err="1"/>
              <a:t>sarana</a:t>
            </a:r>
            <a:r>
              <a:rPr lang="en-US" sz="2600" dirty="0"/>
              <a:t> </a:t>
            </a:r>
            <a:r>
              <a:rPr lang="en-US" sz="2600" dirty="0" err="1"/>
              <a:t>produksi</a:t>
            </a:r>
            <a:r>
              <a:rPr lang="en-US" sz="2600" dirty="0"/>
              <a:t> yang </a:t>
            </a:r>
            <a:r>
              <a:rPr lang="en-US" sz="2600" dirty="0" err="1"/>
              <a:t>sudah</a:t>
            </a:r>
            <a:r>
              <a:rPr lang="en-US" sz="2600" dirty="0"/>
              <a:t> </a:t>
            </a:r>
            <a:r>
              <a:rPr lang="en-US" sz="2600" dirty="0" err="1"/>
              <a:t>kuno</a:t>
            </a:r>
            <a:r>
              <a:rPr lang="en-US" sz="2600" dirty="0"/>
              <a:t>, </a:t>
            </a:r>
            <a:r>
              <a:rPr lang="en-US" sz="2600" dirty="0" err="1"/>
              <a:t>rusak</a:t>
            </a:r>
            <a:r>
              <a:rPr lang="en-US" sz="2600" dirty="0"/>
              <a:t> </a:t>
            </a:r>
            <a:r>
              <a:rPr lang="en-US" sz="2600" dirty="0" err="1"/>
              <a:t>ataupun</a:t>
            </a:r>
            <a:r>
              <a:rPr lang="en-US" sz="2600" dirty="0"/>
              <a:t> </a:t>
            </a:r>
            <a:r>
              <a:rPr lang="en-US" sz="2600" dirty="0" err="1"/>
              <a:t>tidak</a:t>
            </a:r>
            <a:r>
              <a:rPr lang="en-US" sz="2600" dirty="0"/>
              <a:t> </a:t>
            </a:r>
            <a:r>
              <a:rPr lang="en-US" sz="2600" dirty="0" err="1"/>
              <a:t>produktif</a:t>
            </a:r>
            <a:r>
              <a:rPr lang="en-US" sz="2600" dirty="0"/>
              <a:t> </a:t>
            </a:r>
            <a:r>
              <a:rPr lang="en-US" sz="2600" dirty="0" err="1"/>
              <a:t>lagi</a:t>
            </a:r>
            <a:r>
              <a:rPr lang="en-US" sz="2600" dirty="0"/>
              <a:t>. 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mengganti</a:t>
            </a:r>
            <a:r>
              <a:rPr lang="en-US" sz="2600" dirty="0"/>
              <a:t> </a:t>
            </a:r>
            <a:r>
              <a:rPr lang="en-US" sz="2600" dirty="0" err="1"/>
              <a:t>sarana</a:t>
            </a:r>
            <a:r>
              <a:rPr lang="en-US" sz="2600" dirty="0"/>
              <a:t> </a:t>
            </a:r>
            <a:r>
              <a:rPr lang="en-US" sz="2600" dirty="0" err="1"/>
              <a:t>produksi</a:t>
            </a:r>
            <a:r>
              <a:rPr lang="en-US" sz="2600" dirty="0"/>
              <a:t>, </a:t>
            </a:r>
            <a:r>
              <a:rPr lang="en-US" sz="2600" dirty="0" err="1"/>
              <a:t>jenis</a:t>
            </a:r>
            <a:r>
              <a:rPr lang="en-US" sz="2600" dirty="0"/>
              <a:t> </a:t>
            </a:r>
            <a:r>
              <a:rPr lang="en-US" sz="2600" dirty="0" err="1"/>
              <a:t>produk</a:t>
            </a:r>
            <a:r>
              <a:rPr lang="en-US" sz="2600" dirty="0"/>
              <a:t> yang </a:t>
            </a:r>
            <a:r>
              <a:rPr lang="en-US" sz="2600" dirty="0" err="1"/>
              <a:t>dihasilkan</a:t>
            </a:r>
            <a:r>
              <a:rPr lang="en-US" sz="2600" dirty="0"/>
              <a:t> </a:t>
            </a:r>
            <a:r>
              <a:rPr lang="en-US" sz="2600" dirty="0" err="1"/>
              <a:t>tetap</a:t>
            </a:r>
            <a:r>
              <a:rPr lang="en-US" sz="2600" dirty="0"/>
              <a:t> </a:t>
            </a:r>
            <a:r>
              <a:rPr lang="en-US" sz="2600" dirty="0" err="1"/>
              <a:t>sama</a:t>
            </a:r>
            <a:r>
              <a:rPr lang="en-US" sz="2600" dirty="0"/>
              <a:t> </a:t>
            </a:r>
            <a:r>
              <a:rPr lang="en-US" sz="2600" dirty="0" err="1"/>
              <a:t>namun</a:t>
            </a:r>
            <a:r>
              <a:rPr lang="en-US" sz="2600" dirty="0"/>
              <a:t> </a:t>
            </a:r>
            <a:r>
              <a:rPr lang="en-US" sz="2600" dirty="0" err="1"/>
              <a:t>mutu</a:t>
            </a:r>
            <a:r>
              <a:rPr lang="en-US" sz="2600" dirty="0"/>
              <a:t>, </a:t>
            </a:r>
            <a:r>
              <a:rPr lang="en-US" sz="2600" dirty="0" err="1"/>
              <a:t>desain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kegunaannya</a:t>
            </a:r>
            <a:r>
              <a:rPr lang="en-US" sz="2600" dirty="0"/>
              <a:t> </a:t>
            </a:r>
            <a:r>
              <a:rPr lang="en-US" sz="2600" dirty="0" err="1"/>
              <a:t>meningkat</a:t>
            </a:r>
            <a:r>
              <a:rPr lang="en-US" sz="2600" dirty="0"/>
              <a:t>. </a:t>
            </a:r>
          </a:p>
          <a:p>
            <a:pPr lvl="1" algn="just">
              <a:buFont typeface="Wingdings" pitchFamily="2" charset="2"/>
              <a:buChar char="v"/>
              <a:defRPr/>
            </a:pPr>
            <a:r>
              <a:rPr lang="en-US" sz="2600" dirty="0" err="1"/>
              <a:t>Contohnya</a:t>
            </a:r>
            <a:r>
              <a:rPr lang="en-US" sz="2600" dirty="0"/>
              <a:t> : Perusahaan </a:t>
            </a:r>
            <a:r>
              <a:rPr lang="en-US" sz="2600" dirty="0" err="1"/>
              <a:t>percetakan</a:t>
            </a:r>
            <a:r>
              <a:rPr lang="en-US" sz="2600" dirty="0"/>
              <a:t> </a:t>
            </a:r>
            <a:r>
              <a:rPr lang="en-US" sz="2600" dirty="0" err="1"/>
              <a:t>mengganti</a:t>
            </a:r>
            <a:r>
              <a:rPr lang="en-US" sz="2600" dirty="0"/>
              <a:t> </a:t>
            </a:r>
            <a:r>
              <a:rPr lang="en-US" sz="2600" dirty="0" err="1"/>
              <a:t>mesin</a:t>
            </a:r>
            <a:r>
              <a:rPr lang="en-US" sz="2600" dirty="0"/>
              <a:t> </a:t>
            </a:r>
            <a:r>
              <a:rPr lang="en-US" sz="2600" dirty="0" err="1"/>
              <a:t>cetaknya</a:t>
            </a:r>
            <a:r>
              <a:rPr lang="en-US" sz="2600" dirty="0"/>
              <a:t> yang </a:t>
            </a:r>
            <a:r>
              <a:rPr lang="en-US" sz="2600" dirty="0" err="1"/>
              <a:t>hanya</a:t>
            </a:r>
            <a:r>
              <a:rPr lang="en-US" sz="2600" dirty="0"/>
              <a:t> </a:t>
            </a:r>
            <a:r>
              <a:rPr lang="en-US" sz="2600" dirty="0" err="1"/>
              <a:t>mampu</a:t>
            </a:r>
            <a:r>
              <a:rPr lang="en-US" sz="2600" dirty="0"/>
              <a:t> </a:t>
            </a:r>
            <a:r>
              <a:rPr lang="en-US" sz="2600" dirty="0" err="1"/>
              <a:t>menghasilkan</a:t>
            </a:r>
            <a:r>
              <a:rPr lang="en-US" sz="2600" dirty="0"/>
              <a:t> </a:t>
            </a:r>
            <a:r>
              <a:rPr lang="en-US" sz="2600" dirty="0" err="1"/>
              <a:t>cetakan</a:t>
            </a:r>
            <a:r>
              <a:rPr lang="en-US" sz="2600" dirty="0"/>
              <a:t> </a:t>
            </a:r>
            <a:r>
              <a:rPr lang="en-US" sz="2600" dirty="0" err="1"/>
              <a:t>hitam</a:t>
            </a:r>
            <a:r>
              <a:rPr lang="en-US" sz="2600" dirty="0"/>
              <a:t> </a:t>
            </a:r>
            <a:r>
              <a:rPr lang="en-US" sz="2600" dirty="0" err="1"/>
              <a:t>putih</a:t>
            </a:r>
            <a:r>
              <a:rPr lang="en-US" sz="2600" dirty="0"/>
              <a:t> </a:t>
            </a:r>
            <a:r>
              <a:rPr lang="en-US" sz="2600" dirty="0" err="1"/>
              <a:t>menjadi</a:t>
            </a:r>
            <a:r>
              <a:rPr lang="en-US" sz="2600" dirty="0"/>
              <a:t> </a:t>
            </a:r>
            <a:r>
              <a:rPr lang="en-US" sz="2600" dirty="0" err="1"/>
              <a:t>mesin</a:t>
            </a:r>
            <a:r>
              <a:rPr lang="en-US" sz="2600" dirty="0"/>
              <a:t> </a:t>
            </a:r>
            <a:r>
              <a:rPr lang="en-US" sz="2600" dirty="0" err="1"/>
              <a:t>cetak</a:t>
            </a:r>
            <a:r>
              <a:rPr lang="en-US" sz="2600" dirty="0"/>
              <a:t> digital yang </a:t>
            </a:r>
            <a:r>
              <a:rPr lang="en-US" sz="2600" dirty="0" err="1"/>
              <a:t>mampu</a:t>
            </a:r>
            <a:r>
              <a:rPr lang="en-US" sz="2600" dirty="0"/>
              <a:t> </a:t>
            </a:r>
            <a:r>
              <a:rPr lang="en-US" sz="2600" dirty="0" err="1"/>
              <a:t>menghasilkan</a:t>
            </a:r>
            <a:r>
              <a:rPr lang="en-US" sz="2600" dirty="0"/>
              <a:t> </a:t>
            </a:r>
            <a:r>
              <a:rPr lang="en-US" sz="2600" dirty="0" err="1"/>
              <a:t>cetakan</a:t>
            </a:r>
            <a:r>
              <a:rPr lang="en-US" sz="2600" dirty="0"/>
              <a:t> </a:t>
            </a:r>
            <a:r>
              <a:rPr lang="en-US" sz="2600" dirty="0" err="1"/>
              <a:t>berwarna</a:t>
            </a:r>
            <a:r>
              <a:rPr lang="en-US" sz="2600" dirty="0"/>
              <a:t>. </a:t>
            </a:r>
          </a:p>
          <a:p>
            <a:pPr algn="just"/>
            <a:endParaRPr lang="en-US" dirty="0"/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1-8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404564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81200"/>
            <a:ext cx="8534400" cy="4026091"/>
          </a:xfrm>
        </p:spPr>
        <p:txBody>
          <a:bodyPr>
            <a:normAutofit/>
          </a:bodyPr>
          <a:lstStyle/>
          <a:p>
            <a:pPr algn="just"/>
            <a:r>
              <a:rPr lang="id-ID" sz="4400" dirty="0" smtClean="0"/>
              <a:t>Contoh Tipe Pembangunan Usaha lainnya</a:t>
            </a:r>
            <a:endParaRPr lang="id-ID" sz="4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1-9</a:t>
            </a:r>
            <a:endParaRPr lang="id-ID" sz="2800" dirty="0"/>
          </a:p>
        </p:txBody>
      </p:sp>
      <p:pic>
        <p:nvPicPr>
          <p:cNvPr id="4" name="Picture 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429000"/>
            <a:ext cx="1685530" cy="17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1458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458200" cy="4495800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90000"/>
              </a:lnSpc>
              <a:buNone/>
            </a:pPr>
            <a:r>
              <a:rPr lang="en-US" sz="3200" b="1" dirty="0" err="1" smtClean="0"/>
              <a:t>Ciri</a:t>
            </a:r>
            <a:r>
              <a:rPr lang="en-US" sz="3200" b="1" dirty="0" smtClean="0"/>
              <a:t> </a:t>
            </a:r>
            <a:r>
              <a:rPr lang="en-US" sz="3200" b="1" dirty="0" err="1" smtClean="0"/>
              <a:t>Khusus</a:t>
            </a:r>
            <a:r>
              <a:rPr lang="en-US" sz="3200" b="1" dirty="0" smtClean="0"/>
              <a:t> Pembangunan </a:t>
            </a:r>
            <a:r>
              <a:rPr lang="en-US" sz="3200" b="1" dirty="0" err="1" smtClean="0"/>
              <a:t>Proyek</a:t>
            </a:r>
            <a:endParaRPr lang="en-US" sz="3200" b="1" dirty="0" smtClean="0"/>
          </a:p>
          <a:p>
            <a:pPr marL="393700" lvl="1" indent="-330200" algn="just">
              <a:lnSpc>
                <a:spcPct val="90000"/>
              </a:lnSpc>
              <a:buFont typeface="Wingdings 2" pitchFamily="18" charset="2"/>
              <a:buAutoNum type="arabicPeriod"/>
            </a:pPr>
            <a:r>
              <a:rPr lang="en-US" sz="2800" dirty="0" smtClean="0"/>
              <a:t>Pembangunan </a:t>
            </a:r>
            <a:r>
              <a:rPr lang="en-US" sz="2800" dirty="0" err="1" smtClean="0"/>
              <a:t>proyek</a:t>
            </a:r>
            <a:r>
              <a:rPr lang="en-US" sz="2800" dirty="0" smtClean="0"/>
              <a:t> </a:t>
            </a:r>
            <a:r>
              <a:rPr lang="en-US" sz="2800" dirty="0" err="1" smtClean="0"/>
              <a:t>menyerap</a:t>
            </a:r>
            <a:r>
              <a:rPr lang="en-US" sz="2800" dirty="0" smtClean="0"/>
              <a:t> </a:t>
            </a:r>
            <a:r>
              <a:rPr lang="en-US" sz="2800" dirty="0" err="1" smtClean="0"/>
              <a:t>dana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besar</a:t>
            </a:r>
            <a:r>
              <a:rPr lang="en-US" sz="2800" dirty="0" smtClean="0"/>
              <a:t>,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ratusan</a:t>
            </a:r>
            <a:r>
              <a:rPr lang="en-US" sz="2800" dirty="0" smtClean="0"/>
              <a:t> </a:t>
            </a:r>
            <a:r>
              <a:rPr lang="en-US" sz="2800" dirty="0" err="1" smtClean="0"/>
              <a:t>juta</a:t>
            </a:r>
            <a:r>
              <a:rPr lang="en-US" sz="2800" dirty="0" smtClean="0"/>
              <a:t> </a:t>
            </a:r>
            <a:r>
              <a:rPr lang="en-US" sz="2800" dirty="0" err="1" smtClean="0"/>
              <a:t>sampai</a:t>
            </a:r>
            <a:r>
              <a:rPr lang="en-US" sz="2800" dirty="0" smtClean="0"/>
              <a:t> </a:t>
            </a:r>
            <a:r>
              <a:rPr lang="en-US" sz="2800" dirty="0" err="1" smtClean="0"/>
              <a:t>trilyunan</a:t>
            </a:r>
            <a:r>
              <a:rPr lang="en-US" sz="2800" dirty="0" smtClean="0"/>
              <a:t> rupiah.</a:t>
            </a:r>
          </a:p>
          <a:p>
            <a:pPr marL="393700" lvl="1" indent="-330200" algn="just">
              <a:lnSpc>
                <a:spcPct val="90000"/>
              </a:lnSpc>
              <a:buFont typeface="Wingdings 2" pitchFamily="18" charset="2"/>
              <a:buAutoNum type="arabicPeriod"/>
            </a:pPr>
            <a:r>
              <a:rPr lang="en-US" sz="2800" dirty="0" err="1" smtClean="0"/>
              <a:t>Jangka</a:t>
            </a:r>
            <a:r>
              <a:rPr lang="en-US" sz="2800" dirty="0" smtClean="0"/>
              <a:t> </a:t>
            </a:r>
            <a:r>
              <a:rPr lang="en-US" sz="2800" dirty="0" err="1" smtClean="0"/>
              <a:t>waktu</a:t>
            </a:r>
            <a:r>
              <a:rPr lang="en-US" sz="2800" dirty="0" smtClean="0"/>
              <a:t> </a:t>
            </a:r>
            <a:r>
              <a:rPr lang="en-US" sz="2800" dirty="0" err="1" smtClean="0"/>
              <a:t>ikatan</a:t>
            </a:r>
            <a:r>
              <a:rPr lang="en-US" sz="2800" dirty="0" smtClean="0"/>
              <a:t> </a:t>
            </a:r>
            <a:r>
              <a:rPr lang="en-US" sz="2800" dirty="0" err="1" smtClean="0"/>
              <a:t>faktor</a:t>
            </a:r>
            <a:r>
              <a:rPr lang="en-US" sz="2800" dirty="0" smtClean="0"/>
              <a:t> </a:t>
            </a:r>
            <a:r>
              <a:rPr lang="en-US" sz="2800" dirty="0" err="1" smtClean="0"/>
              <a:t>produksi</a:t>
            </a:r>
            <a:r>
              <a:rPr lang="en-US" sz="2800" dirty="0" smtClean="0"/>
              <a:t> </a:t>
            </a:r>
            <a:r>
              <a:rPr lang="en-US" sz="2800" dirty="0" err="1" smtClean="0"/>
              <a:t>cukup</a:t>
            </a:r>
            <a:r>
              <a:rPr lang="en-US" sz="2800" dirty="0" smtClean="0"/>
              <a:t> lama, </a:t>
            </a:r>
            <a:r>
              <a:rPr lang="en-US" sz="2800" dirty="0" err="1" smtClean="0"/>
              <a:t>yaitu</a:t>
            </a:r>
            <a:r>
              <a:rPr lang="en-US" sz="2800" dirty="0" smtClean="0"/>
              <a:t>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satu</a:t>
            </a:r>
            <a:r>
              <a:rPr lang="en-US" sz="2800" dirty="0" smtClean="0"/>
              <a:t> </a:t>
            </a:r>
            <a:r>
              <a:rPr lang="en-US" sz="2800" dirty="0" err="1" smtClean="0"/>
              <a:t>tahun</a:t>
            </a:r>
            <a:r>
              <a:rPr lang="en-US" sz="2800" dirty="0" smtClean="0"/>
              <a:t>. </a:t>
            </a:r>
            <a:endParaRPr lang="id-ID" sz="2800" dirty="0" smtClean="0"/>
          </a:p>
          <a:p>
            <a:pPr marL="630238" lvl="1" indent="-566738" algn="just">
              <a:lnSpc>
                <a:spcPct val="90000"/>
              </a:lnSpc>
              <a:buNone/>
            </a:pPr>
            <a:r>
              <a:rPr lang="id-ID" sz="2800" dirty="0" smtClean="0"/>
              <a:t>   - A</a:t>
            </a:r>
            <a:r>
              <a:rPr lang="en-US" sz="2800" dirty="0" err="1" smtClean="0"/>
              <a:t>pabila</a:t>
            </a:r>
            <a:r>
              <a:rPr lang="en-US" sz="2800" dirty="0" smtClean="0"/>
              <a:t> </a:t>
            </a:r>
            <a:r>
              <a:rPr lang="en-US" sz="2800" dirty="0" err="1" smtClean="0"/>
              <a:t>terjadi</a:t>
            </a:r>
            <a:r>
              <a:rPr lang="en-US" sz="2800" dirty="0" smtClean="0"/>
              <a:t> </a:t>
            </a:r>
            <a:r>
              <a:rPr lang="en-US" sz="2800" dirty="0" err="1" smtClean="0"/>
              <a:t>kesalahan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penyusunan</a:t>
            </a:r>
            <a:r>
              <a:rPr lang="en-US" sz="2800" dirty="0" smtClean="0"/>
              <a:t> </a:t>
            </a:r>
            <a:r>
              <a:rPr lang="en-US" sz="2800" dirty="0" err="1" smtClean="0"/>
              <a:t>rencananya</a:t>
            </a:r>
            <a:r>
              <a:rPr lang="en-US" sz="2800" dirty="0" smtClean="0"/>
              <a:t>, </a:t>
            </a:r>
            <a:r>
              <a:rPr lang="en-US" sz="2800" dirty="0" err="1" smtClean="0"/>
              <a:t>dampak</a:t>
            </a:r>
            <a:r>
              <a:rPr lang="en-US" sz="2800" dirty="0" smtClean="0"/>
              <a:t> </a:t>
            </a:r>
            <a:r>
              <a:rPr lang="en-US" sz="2800" dirty="0" err="1" smtClean="0"/>
              <a:t>negatif</a:t>
            </a:r>
            <a:r>
              <a:rPr lang="en-US" sz="2800" dirty="0" smtClean="0"/>
              <a:t> </a:t>
            </a:r>
            <a:r>
              <a:rPr lang="en-US" sz="2800" dirty="0" err="1" smtClean="0"/>
              <a:t>pembangunan</a:t>
            </a:r>
            <a:r>
              <a:rPr lang="en-US" sz="2800" dirty="0" smtClean="0"/>
              <a:t> </a:t>
            </a:r>
            <a:r>
              <a:rPr lang="en-US" sz="2800" dirty="0" err="1" smtClean="0"/>
              <a:t>proyek</a:t>
            </a:r>
            <a:r>
              <a:rPr lang="en-US" sz="2800" dirty="0" smtClean="0"/>
              <a:t> </a:t>
            </a:r>
            <a:r>
              <a:rPr lang="en-US" sz="2800" dirty="0" err="1" smtClean="0"/>
              <a:t>diderita</a:t>
            </a:r>
            <a:r>
              <a:rPr lang="en-US" sz="2800" dirty="0" smtClean="0"/>
              <a:t> </a:t>
            </a:r>
            <a:r>
              <a:rPr lang="en-US" sz="2800" dirty="0" err="1" smtClean="0"/>
              <a:t>pemilik</a:t>
            </a:r>
            <a:r>
              <a:rPr lang="en-US" sz="2800" dirty="0" smtClean="0"/>
              <a:t> </a:t>
            </a:r>
            <a:r>
              <a:rPr lang="en-US" sz="2800" dirty="0" err="1" smtClean="0"/>
              <a:t>proyek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kreditur</a:t>
            </a:r>
            <a:r>
              <a:rPr lang="en-US" sz="2800" dirty="0" smtClean="0"/>
              <a:t> yang </a:t>
            </a:r>
            <a:r>
              <a:rPr lang="en-US" sz="2800" dirty="0" err="1" smtClean="0"/>
              <a:t>ikut</a:t>
            </a:r>
            <a:r>
              <a:rPr lang="en-US" sz="2800" dirty="0" smtClean="0"/>
              <a:t> </a:t>
            </a:r>
            <a:r>
              <a:rPr lang="en-US" sz="2800" dirty="0" err="1" smtClean="0"/>
              <a:t>membiayai</a:t>
            </a:r>
            <a:r>
              <a:rPr lang="en-US" sz="2800" dirty="0" smtClean="0"/>
              <a:t> </a:t>
            </a:r>
            <a:r>
              <a:rPr lang="en-US" sz="2800" dirty="0" err="1" smtClean="0"/>
              <a:t>proyek</a:t>
            </a:r>
            <a:r>
              <a:rPr lang="en-US" sz="2800" dirty="0" smtClean="0"/>
              <a:t> </a:t>
            </a:r>
            <a:r>
              <a:rPr lang="en-US" sz="2800" dirty="0" err="1" smtClean="0"/>
              <a:t>tersebut</a:t>
            </a:r>
            <a:r>
              <a:rPr lang="en-US" sz="2800" dirty="0" smtClean="0"/>
              <a:t>. </a:t>
            </a:r>
            <a:endParaRPr lang="id-ID" sz="2800" dirty="0" smtClean="0"/>
          </a:p>
          <a:p>
            <a:pPr marL="630238" lvl="1" indent="-268288" algn="just">
              <a:lnSpc>
                <a:spcPct val="90000"/>
              </a:lnSpc>
              <a:buNone/>
            </a:pPr>
            <a:r>
              <a:rPr lang="id-ID" sz="2800" dirty="0" smtClean="0"/>
              <a:t>- </a:t>
            </a:r>
            <a:r>
              <a:rPr lang="en-US" sz="2800" dirty="0" err="1" smtClean="0"/>
              <a:t>Kreditur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berupa</a:t>
            </a:r>
            <a:r>
              <a:rPr lang="en-US" sz="2800" dirty="0" smtClean="0"/>
              <a:t> bank</a:t>
            </a:r>
            <a:r>
              <a:rPr lang="id-ID" sz="2800" dirty="0" smtClean="0"/>
              <a:t> atau </a:t>
            </a:r>
            <a:r>
              <a:rPr lang="en-US" sz="2800" dirty="0" err="1" smtClean="0"/>
              <a:t>perusahaan</a:t>
            </a:r>
            <a:r>
              <a:rPr lang="en-US" sz="2800" dirty="0" smtClean="0"/>
              <a:t> leasing </a:t>
            </a:r>
          </a:p>
          <a:p>
            <a:pPr marL="393700" indent="-33020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2800" dirty="0" smtClean="0"/>
              <a:t>1-</a:t>
            </a:r>
            <a:r>
              <a:rPr lang="id-ID" sz="2800" dirty="0" smtClean="0"/>
              <a:t>10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724400"/>
          </a:xfrm>
        </p:spPr>
        <p:txBody>
          <a:bodyPr/>
          <a:lstStyle/>
          <a:p>
            <a:r>
              <a:rPr lang="en-US" sz="3200" b="1" dirty="0" err="1"/>
              <a:t>Ciri</a:t>
            </a:r>
            <a:r>
              <a:rPr lang="en-US" sz="3200" b="1" dirty="0"/>
              <a:t> </a:t>
            </a:r>
            <a:r>
              <a:rPr lang="en-US" sz="3200" b="1" dirty="0" err="1"/>
              <a:t>Khusus</a:t>
            </a:r>
            <a:r>
              <a:rPr lang="en-US" sz="3200" b="1" dirty="0"/>
              <a:t> Pembangunan </a:t>
            </a:r>
            <a:r>
              <a:rPr lang="en-US" sz="3200" b="1" dirty="0" err="1"/>
              <a:t>Proyek</a:t>
            </a:r>
            <a:endParaRPr lang="en-US" sz="3200" b="1" dirty="0"/>
          </a:p>
          <a:p>
            <a:pPr marL="725488" lvl="1" indent="-661988" algn="just">
              <a:lnSpc>
                <a:spcPct val="90000"/>
              </a:lnSpc>
              <a:buNone/>
            </a:pPr>
            <a:r>
              <a:rPr lang="id-ID" sz="2000" dirty="0"/>
              <a:t> </a:t>
            </a:r>
            <a:r>
              <a:rPr lang="id-ID" sz="2000" dirty="0" smtClean="0"/>
              <a:t>  </a:t>
            </a:r>
            <a:r>
              <a:rPr lang="id-ID" sz="2800" dirty="0" smtClean="0"/>
              <a:t> 3. </a:t>
            </a:r>
            <a:r>
              <a:rPr lang="en-US" sz="2800" dirty="0" smtClean="0"/>
              <a:t>Tingkat </a:t>
            </a:r>
            <a:r>
              <a:rPr lang="en-US" sz="2800" dirty="0" err="1"/>
              <a:t>resiko</a:t>
            </a:r>
            <a:r>
              <a:rPr lang="en-US" sz="2800" dirty="0"/>
              <a:t> yang </a:t>
            </a:r>
            <a:r>
              <a:rPr lang="en-US" sz="2800" dirty="0" err="1"/>
              <a:t>dihadapi</a:t>
            </a:r>
            <a:r>
              <a:rPr lang="en-US" sz="2800" dirty="0"/>
              <a:t> investor </a:t>
            </a:r>
            <a:r>
              <a:rPr lang="en-US" sz="2800" dirty="0" err="1"/>
              <a:t>cukup</a:t>
            </a:r>
            <a:r>
              <a:rPr lang="en-US" sz="2800" dirty="0"/>
              <a:t> </a:t>
            </a:r>
            <a:r>
              <a:rPr lang="id-ID" sz="2800" dirty="0"/>
              <a:t> </a:t>
            </a:r>
            <a:r>
              <a:rPr lang="en-US" sz="2800" dirty="0" err="1" smtClean="0"/>
              <a:t>tinggi</a:t>
            </a:r>
            <a:r>
              <a:rPr lang="en-US" sz="2800" dirty="0"/>
              <a:t>. Tingkat </a:t>
            </a:r>
            <a:r>
              <a:rPr lang="en-US" sz="2800" dirty="0" err="1"/>
              <a:t>resiko</a:t>
            </a:r>
            <a:r>
              <a:rPr lang="en-US" sz="2800" dirty="0"/>
              <a:t> </a:t>
            </a:r>
            <a:r>
              <a:rPr lang="en-US" sz="2800" dirty="0" err="1"/>
              <a:t>tinggi</a:t>
            </a:r>
            <a:r>
              <a:rPr lang="en-US" sz="2800" dirty="0"/>
              <a:t> </a:t>
            </a:r>
            <a:r>
              <a:rPr lang="en-US" sz="2800" dirty="0" err="1"/>
              <a:t>disebabkan</a:t>
            </a:r>
            <a:r>
              <a:rPr lang="en-US" sz="2800" dirty="0"/>
              <a:t> </a:t>
            </a:r>
            <a:r>
              <a:rPr lang="en-US" sz="2800" dirty="0" err="1"/>
              <a:t>karena</a:t>
            </a:r>
            <a:r>
              <a:rPr lang="en-US" sz="2800" dirty="0"/>
              <a:t> </a:t>
            </a:r>
            <a:r>
              <a:rPr lang="en-US" sz="2800" dirty="0" err="1"/>
              <a:t>jumlah</a:t>
            </a:r>
            <a:r>
              <a:rPr lang="en-US" sz="2800" dirty="0"/>
              <a:t> </a:t>
            </a:r>
            <a:r>
              <a:rPr lang="en-US" sz="2800" dirty="0" err="1"/>
              <a:t>dana</a:t>
            </a:r>
            <a:r>
              <a:rPr lang="en-US" sz="2800" dirty="0"/>
              <a:t> yang </a:t>
            </a:r>
            <a:r>
              <a:rPr lang="en-US" sz="2800" dirty="0" err="1"/>
              <a:t>ditanam</a:t>
            </a:r>
            <a:r>
              <a:rPr lang="en-US" sz="2800" dirty="0"/>
              <a:t> </a:t>
            </a:r>
            <a:r>
              <a:rPr lang="en-US" sz="2800" dirty="0" err="1"/>
              <a:t>cukup</a:t>
            </a:r>
            <a:r>
              <a:rPr lang="en-US" sz="2800" dirty="0"/>
              <a:t> </a:t>
            </a:r>
            <a:r>
              <a:rPr lang="en-US" sz="2800" dirty="0" err="1"/>
              <a:t>besar</a:t>
            </a:r>
            <a:r>
              <a:rPr lang="en-US" sz="2800" dirty="0"/>
              <a:t>, </a:t>
            </a:r>
            <a:r>
              <a:rPr lang="en-US" sz="2800" dirty="0" err="1"/>
              <a:t>namun</a:t>
            </a:r>
            <a:r>
              <a:rPr lang="en-US" sz="2800" dirty="0"/>
              <a:t> </a:t>
            </a:r>
            <a:r>
              <a:rPr lang="en-US" sz="2800" dirty="0" err="1"/>
              <a:t>jangka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pengembalian</a:t>
            </a:r>
            <a:r>
              <a:rPr lang="en-US" sz="2800" dirty="0"/>
              <a:t> </a:t>
            </a:r>
            <a:r>
              <a:rPr lang="en-US" sz="2800" dirty="0" err="1"/>
              <a:t>dana</a:t>
            </a:r>
            <a:r>
              <a:rPr lang="en-US" sz="2800" dirty="0"/>
              <a:t> yang </a:t>
            </a:r>
            <a:r>
              <a:rPr lang="en-US" sz="2800" dirty="0" err="1"/>
              <a:t>ditanam</a:t>
            </a:r>
            <a:r>
              <a:rPr lang="en-US" sz="2800" dirty="0"/>
              <a:t> </a:t>
            </a:r>
            <a:r>
              <a:rPr lang="en-US" sz="2800" dirty="0" err="1"/>
              <a:t>seringkali</a:t>
            </a:r>
            <a:r>
              <a:rPr lang="en-US" sz="2800" dirty="0"/>
              <a:t> </a:t>
            </a:r>
            <a:r>
              <a:rPr lang="en-US" sz="2800" dirty="0" err="1"/>
              <a:t>cukup</a:t>
            </a:r>
            <a:r>
              <a:rPr lang="en-US" sz="2800" dirty="0"/>
              <a:t> </a:t>
            </a:r>
            <a:r>
              <a:rPr lang="en-US" sz="2800" dirty="0" smtClean="0"/>
              <a:t>lama</a:t>
            </a:r>
            <a:endParaRPr lang="id-ID" sz="2800" dirty="0" smtClean="0"/>
          </a:p>
          <a:p>
            <a:pPr marL="725488" lvl="1" indent="-363538" algn="just">
              <a:lnSpc>
                <a:spcPct val="90000"/>
              </a:lnSpc>
              <a:buNone/>
            </a:pPr>
            <a:r>
              <a:rPr lang="id-ID" sz="2800" dirty="0" smtClean="0"/>
              <a:t>4. </a:t>
            </a:r>
            <a:r>
              <a:rPr lang="en-US" sz="2800" dirty="0" err="1" smtClean="0"/>
              <a:t>Manfaat</a:t>
            </a:r>
            <a:r>
              <a:rPr lang="en-US" sz="2800" dirty="0" smtClean="0"/>
              <a:t> </a:t>
            </a:r>
            <a:r>
              <a:rPr lang="en-US" sz="2800" dirty="0" err="1"/>
              <a:t>proyek</a:t>
            </a:r>
            <a:r>
              <a:rPr lang="en-US" sz="2800" dirty="0"/>
              <a:t> (</a:t>
            </a:r>
            <a:r>
              <a:rPr lang="en-US" sz="2800" dirty="0" err="1"/>
              <a:t>keuntungan</a:t>
            </a:r>
            <a:r>
              <a:rPr lang="en-US" sz="2800" dirty="0"/>
              <a:t>) </a:t>
            </a:r>
            <a:r>
              <a:rPr lang="en-US" sz="2800" dirty="0" err="1"/>
              <a:t>baru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id-ID" sz="2800" dirty="0" smtClean="0"/>
              <a:t> </a:t>
            </a:r>
            <a:r>
              <a:rPr lang="en-US" sz="2800" dirty="0" err="1" smtClean="0"/>
              <a:t>dinikmati</a:t>
            </a:r>
            <a:r>
              <a:rPr lang="en-US" sz="2800" dirty="0" smtClean="0"/>
              <a:t> </a:t>
            </a:r>
            <a:r>
              <a:rPr lang="en-US" sz="2800" dirty="0" err="1"/>
              <a:t>secara</a:t>
            </a:r>
            <a:r>
              <a:rPr lang="en-US" sz="2800" dirty="0"/>
              <a:t> </a:t>
            </a:r>
            <a:r>
              <a:rPr lang="en-US" sz="2800" dirty="0" err="1"/>
              <a:t>penuh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jangka</a:t>
            </a:r>
            <a:r>
              <a:rPr lang="en-US" sz="2800" dirty="0"/>
              <a:t> lama.</a:t>
            </a:r>
          </a:p>
          <a:p>
            <a:pPr marL="725488" lvl="1" indent="-363538" algn="just">
              <a:lnSpc>
                <a:spcPct val="90000"/>
              </a:lnSpc>
              <a:buNone/>
            </a:pPr>
            <a:r>
              <a:rPr lang="id-ID" sz="2800" dirty="0" smtClean="0"/>
              <a:t>5. </a:t>
            </a:r>
            <a:r>
              <a:rPr lang="en-US" sz="2800" dirty="0" err="1" smtClean="0"/>
              <a:t>Keputusan</a:t>
            </a:r>
            <a:r>
              <a:rPr lang="en-US" sz="2800" dirty="0" smtClean="0"/>
              <a:t> </a:t>
            </a:r>
            <a:r>
              <a:rPr lang="en-US" sz="2800" dirty="0" err="1"/>
              <a:t>investasi</a:t>
            </a:r>
            <a:r>
              <a:rPr lang="en-US" sz="2800" dirty="0"/>
              <a:t> </a:t>
            </a:r>
            <a:r>
              <a:rPr lang="en-US" sz="2800" dirty="0" err="1"/>
              <a:t>proyek</a:t>
            </a:r>
            <a:r>
              <a:rPr lang="en-US" sz="2800" dirty="0"/>
              <a:t> yang </a:t>
            </a:r>
            <a:r>
              <a:rPr lang="en-US" sz="2800" dirty="0" err="1"/>
              <a:t>keliru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mudah</a:t>
            </a:r>
            <a:r>
              <a:rPr lang="en-US" sz="2800" dirty="0"/>
              <a:t> </a:t>
            </a:r>
            <a:r>
              <a:rPr lang="en-US" sz="2800" dirty="0" err="1"/>
              <a:t>direvisi</a:t>
            </a:r>
            <a:r>
              <a:rPr lang="en-US" sz="2800" dirty="0"/>
              <a:t> </a:t>
            </a:r>
            <a:r>
              <a:rPr lang="en-US" sz="2800" dirty="0" err="1"/>
              <a:t>tanpa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menderita</a:t>
            </a:r>
            <a:r>
              <a:rPr lang="en-US" sz="2800" dirty="0"/>
              <a:t> </a:t>
            </a:r>
            <a:r>
              <a:rPr lang="en-US" sz="2800" dirty="0" err="1"/>
              <a:t>kerugian</a:t>
            </a:r>
            <a:r>
              <a:rPr lang="en-US" sz="2800" dirty="0"/>
              <a:t>.</a:t>
            </a:r>
          </a:p>
          <a:p>
            <a:endParaRPr lang="id-ID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1-11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252179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buNone/>
              <a:defRPr/>
            </a:pPr>
            <a:r>
              <a:rPr lang="en-US" sz="3200" b="1" dirty="0" smtClean="0"/>
              <a:t>Investor </a:t>
            </a:r>
            <a:r>
              <a:rPr lang="id-ID" sz="3200" b="1" dirty="0" smtClean="0"/>
              <a:t>Pembangunan </a:t>
            </a:r>
            <a:r>
              <a:rPr lang="en-US" sz="3200" b="1" dirty="0" err="1" smtClean="0"/>
              <a:t>Proyek</a:t>
            </a:r>
            <a:r>
              <a:rPr lang="en-US" sz="3200" dirty="0" smtClean="0"/>
              <a:t> </a:t>
            </a:r>
          </a:p>
          <a:p>
            <a:pPr marL="520700" lvl="1" indent="-409575" algn="just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en-US" sz="2800" dirty="0" smtClean="0"/>
              <a:t>Pembangunan </a:t>
            </a:r>
            <a:r>
              <a:rPr lang="en-US" sz="2800" dirty="0" err="1" smtClean="0"/>
              <a:t>proyek</a:t>
            </a:r>
            <a:r>
              <a:rPr lang="en-US" sz="2800" dirty="0" smtClean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en-US" sz="2800" dirty="0" err="1" smtClean="0"/>
              <a:t>dilakukan</a:t>
            </a:r>
            <a:r>
              <a:rPr lang="en-US" sz="2800" dirty="0" smtClean="0"/>
              <a:t> </a:t>
            </a:r>
            <a:r>
              <a:rPr lang="en-US" sz="2800" dirty="0" err="1" smtClean="0"/>
              <a:t>oleh</a:t>
            </a:r>
            <a:r>
              <a:rPr lang="en-US" sz="2800" dirty="0" smtClean="0"/>
              <a:t> </a:t>
            </a:r>
            <a:endParaRPr lang="id-ID" sz="2800" dirty="0" smtClean="0"/>
          </a:p>
          <a:p>
            <a:pPr marL="111125" lvl="1" indent="0" algn="just">
              <a:lnSpc>
                <a:spcPct val="80000"/>
              </a:lnSpc>
              <a:buNone/>
              <a:defRPr/>
            </a:pPr>
            <a:r>
              <a:rPr lang="id-ID" sz="2800" dirty="0" smtClean="0"/>
              <a:t>    – </a:t>
            </a:r>
            <a:r>
              <a:rPr lang="en-US" sz="2800" dirty="0" err="1" smtClean="0"/>
              <a:t>perorangan</a:t>
            </a:r>
            <a:endParaRPr lang="id-ID" sz="2800" dirty="0" smtClean="0"/>
          </a:p>
          <a:p>
            <a:pPr marL="111125" lvl="1" indent="0" algn="just">
              <a:lnSpc>
                <a:spcPct val="80000"/>
              </a:lnSpc>
              <a:buNone/>
              <a:defRPr/>
            </a:pPr>
            <a:r>
              <a:rPr lang="id-ID" sz="2800" dirty="0"/>
              <a:t> </a:t>
            </a:r>
            <a:r>
              <a:rPr lang="id-ID" sz="2800" dirty="0" smtClean="0"/>
              <a:t>   -</a:t>
            </a:r>
            <a:r>
              <a:rPr lang="en-US" sz="2800" dirty="0" err="1" smtClean="0"/>
              <a:t>perusahaan</a:t>
            </a:r>
            <a:r>
              <a:rPr lang="en-US" sz="2800" dirty="0" smtClean="0"/>
              <a:t> </a:t>
            </a:r>
            <a:r>
              <a:rPr lang="en-US" sz="2800" dirty="0" err="1" smtClean="0"/>
              <a:t>swasta</a:t>
            </a:r>
            <a:r>
              <a:rPr lang="en-US" sz="2800" dirty="0" smtClean="0"/>
              <a:t> </a:t>
            </a:r>
            <a:r>
              <a:rPr lang="en-US" sz="2800" dirty="0" err="1" smtClean="0"/>
              <a:t>nasional</a:t>
            </a:r>
            <a:endParaRPr lang="id-ID" sz="2800" dirty="0"/>
          </a:p>
          <a:p>
            <a:pPr marL="111125" lvl="1" indent="0" algn="just">
              <a:lnSpc>
                <a:spcPct val="80000"/>
              </a:lnSpc>
              <a:buNone/>
              <a:defRPr/>
            </a:pPr>
            <a:r>
              <a:rPr lang="id-ID" sz="2800" dirty="0" smtClean="0"/>
              <a:t>    -</a:t>
            </a:r>
            <a:r>
              <a:rPr lang="en-US" sz="2800" dirty="0" err="1" smtClean="0"/>
              <a:t>perusahaan</a:t>
            </a:r>
            <a:r>
              <a:rPr lang="en-US" sz="2800" dirty="0" smtClean="0"/>
              <a:t> </a:t>
            </a:r>
            <a:r>
              <a:rPr lang="en-US" sz="2800" dirty="0" err="1" smtClean="0"/>
              <a:t>swasta</a:t>
            </a:r>
            <a:r>
              <a:rPr lang="en-US" sz="2800" dirty="0" smtClean="0"/>
              <a:t> </a:t>
            </a:r>
            <a:r>
              <a:rPr lang="en-US" sz="2800" dirty="0" err="1" smtClean="0"/>
              <a:t>asing</a:t>
            </a:r>
            <a:endParaRPr lang="id-ID" sz="2800" dirty="0" smtClean="0"/>
          </a:p>
          <a:p>
            <a:pPr marL="111125" lvl="1" indent="0" algn="just">
              <a:lnSpc>
                <a:spcPct val="80000"/>
              </a:lnSpc>
              <a:buNone/>
              <a:defRPr/>
            </a:pPr>
            <a:r>
              <a:rPr lang="id-ID" sz="2800" dirty="0"/>
              <a:t> </a:t>
            </a:r>
            <a:r>
              <a:rPr lang="id-ID" sz="2800" dirty="0" smtClean="0"/>
              <a:t>   -</a:t>
            </a:r>
            <a:r>
              <a:rPr lang="en-US" sz="2800" dirty="0" err="1" smtClean="0"/>
              <a:t>perusahaan</a:t>
            </a:r>
            <a:r>
              <a:rPr lang="en-US" sz="2800" dirty="0" smtClean="0"/>
              <a:t> </a:t>
            </a:r>
            <a:r>
              <a:rPr lang="en-US" sz="2800" dirty="0" err="1" smtClean="0"/>
              <a:t>pemerintah</a:t>
            </a:r>
            <a:endParaRPr lang="id-ID" sz="2800" dirty="0" smtClean="0"/>
          </a:p>
          <a:p>
            <a:pPr marL="111125" lvl="1" indent="0" algn="just">
              <a:lnSpc>
                <a:spcPct val="80000"/>
              </a:lnSpc>
              <a:buNone/>
              <a:defRPr/>
            </a:pPr>
            <a:r>
              <a:rPr lang="id-ID" sz="2800" dirty="0"/>
              <a:t> </a:t>
            </a:r>
            <a:r>
              <a:rPr lang="id-ID" sz="2800" dirty="0" smtClean="0"/>
              <a:t>   -</a:t>
            </a:r>
            <a:r>
              <a:rPr lang="en-US" sz="2800" dirty="0" smtClean="0"/>
              <a:t>joint venture</a:t>
            </a:r>
            <a:r>
              <a:rPr lang="id-ID" sz="2800" dirty="0" smtClean="0"/>
              <a:t> </a:t>
            </a:r>
          </a:p>
          <a:p>
            <a:pPr marL="111125" lvl="1" indent="0" algn="just">
              <a:lnSpc>
                <a:spcPct val="80000"/>
              </a:lnSpc>
              <a:buNone/>
              <a:defRPr/>
            </a:pPr>
            <a:r>
              <a:rPr lang="id-ID" sz="2800" dirty="0" smtClean="0"/>
              <a:t>    -</a:t>
            </a:r>
            <a:r>
              <a:rPr lang="en-US" sz="2800" dirty="0" err="1" smtClean="0"/>
              <a:t>yayasan</a:t>
            </a:r>
            <a:r>
              <a:rPr lang="en-US" sz="2800" dirty="0" smtClean="0"/>
              <a:t> </a:t>
            </a:r>
            <a:endParaRPr lang="id-ID" sz="2800" dirty="0" smtClean="0"/>
          </a:p>
          <a:p>
            <a:pPr marL="520700" lvl="1" indent="-409575" algn="just">
              <a:lnSpc>
                <a:spcPct val="80000"/>
              </a:lnSpc>
              <a:buFont typeface="Wingdings" pitchFamily="2" charset="2"/>
              <a:buChar char="v"/>
              <a:defRPr/>
            </a:pPr>
            <a:endParaRPr lang="en-US" sz="2800" dirty="0" smtClean="0"/>
          </a:p>
          <a:p>
            <a:pPr marL="520700" lvl="1" indent="-409575" algn="just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en-US" sz="2800" dirty="0" err="1" smtClean="0"/>
              <a:t>Semakin</a:t>
            </a:r>
            <a:r>
              <a:rPr lang="en-US" sz="2800" dirty="0" smtClean="0"/>
              <a:t> </a:t>
            </a:r>
            <a:r>
              <a:rPr lang="en-US" sz="2800" dirty="0" err="1" smtClean="0"/>
              <a:t>besar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proyek</a:t>
            </a:r>
            <a:r>
              <a:rPr lang="en-US" sz="2800" dirty="0" smtClean="0"/>
              <a:t> yang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dijalankan</a:t>
            </a:r>
            <a:r>
              <a:rPr lang="en-US" sz="2800" dirty="0" smtClean="0"/>
              <a:t>, </a:t>
            </a:r>
            <a:r>
              <a:rPr lang="en-US" sz="2800" dirty="0" err="1" smtClean="0"/>
              <a:t>semakin</a:t>
            </a:r>
            <a:r>
              <a:rPr lang="en-US" sz="2800" dirty="0" smtClean="0"/>
              <a:t> </a:t>
            </a:r>
            <a:r>
              <a:rPr lang="en-US" sz="2800" dirty="0" err="1" smtClean="0"/>
              <a:t>luas</a:t>
            </a:r>
            <a:r>
              <a:rPr lang="en-US" sz="2800" dirty="0" smtClean="0"/>
              <a:t> </a:t>
            </a:r>
            <a:r>
              <a:rPr lang="en-US" sz="2800" dirty="0" err="1" smtClean="0"/>
              <a:t>dampak</a:t>
            </a:r>
            <a:r>
              <a:rPr lang="en-US" sz="2800" dirty="0" smtClean="0"/>
              <a:t> yang </a:t>
            </a:r>
            <a:r>
              <a:rPr lang="en-US" sz="2800" dirty="0" err="1" smtClean="0"/>
              <a:t>terjadi</a:t>
            </a:r>
            <a:r>
              <a:rPr lang="en-US" sz="2800" dirty="0" smtClean="0"/>
              <a:t>. </a:t>
            </a:r>
          </a:p>
          <a:p>
            <a:pPr marL="520700" lvl="1" indent="-409575" algn="just">
              <a:lnSpc>
                <a:spcPct val="80000"/>
              </a:lnSpc>
              <a:buNone/>
              <a:tabLst>
                <a:tab pos="850900" algn="l"/>
              </a:tabLst>
              <a:defRPr/>
            </a:pPr>
            <a:endParaRPr lang="en-US" sz="1800" dirty="0" smtClean="0"/>
          </a:p>
          <a:p>
            <a:pPr marL="520700" indent="-409575"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sz="2800" dirty="0" smtClean="0"/>
              <a:t>1-</a:t>
            </a:r>
            <a:r>
              <a:rPr lang="id-ID" sz="2800" dirty="0" smtClean="0"/>
              <a:t>12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828800"/>
            <a:ext cx="8305800" cy="4267200"/>
          </a:xfrm>
        </p:spPr>
        <p:txBody>
          <a:bodyPr>
            <a:normAutofit/>
          </a:bodyPr>
          <a:lstStyle/>
          <a:p>
            <a:pPr marL="361950" lvl="1" indent="-361950" algn="just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id-ID" sz="3200" dirty="0" smtClean="0"/>
              <a:t>Manfaat</a:t>
            </a:r>
            <a:r>
              <a:rPr lang="id-ID" sz="3200" dirty="0"/>
              <a:t> </a:t>
            </a:r>
            <a:r>
              <a:rPr lang="en-US" sz="3200" dirty="0" err="1" smtClean="0"/>
              <a:t>proyek</a:t>
            </a:r>
            <a:r>
              <a:rPr lang="en-US" sz="3200" dirty="0" smtClean="0"/>
              <a:t> </a:t>
            </a:r>
            <a:r>
              <a:rPr lang="en-US" sz="3200" dirty="0" err="1"/>
              <a:t>menyangkut</a:t>
            </a:r>
            <a:r>
              <a:rPr lang="en-US" sz="3200" dirty="0"/>
              <a:t> </a:t>
            </a:r>
            <a:r>
              <a:rPr lang="en-US" sz="3200" dirty="0" err="1"/>
              <a:t>tiga</a:t>
            </a:r>
            <a:r>
              <a:rPr lang="en-US" sz="3200" dirty="0"/>
              <a:t> </a:t>
            </a:r>
            <a:r>
              <a:rPr lang="en-US" sz="3200" dirty="0" err="1"/>
              <a:t>aspek</a:t>
            </a:r>
            <a:r>
              <a:rPr lang="en-US" sz="3200" dirty="0"/>
              <a:t>, </a:t>
            </a:r>
            <a:r>
              <a:rPr lang="en-US" sz="3200" dirty="0" err="1"/>
              <a:t>yaitu</a:t>
            </a:r>
            <a:r>
              <a:rPr lang="en-US" sz="3200" dirty="0"/>
              <a:t> :</a:t>
            </a:r>
          </a:p>
          <a:p>
            <a:pPr marL="725488" lvl="1" indent="-363538" algn="just">
              <a:lnSpc>
                <a:spcPct val="80000"/>
              </a:lnSpc>
              <a:buNone/>
              <a:defRPr/>
            </a:pPr>
            <a:r>
              <a:rPr lang="en-US" sz="2400" dirty="0" smtClean="0"/>
              <a:t>1</a:t>
            </a:r>
            <a:r>
              <a:rPr lang="en-US" sz="2400" dirty="0"/>
              <a:t>. </a:t>
            </a:r>
            <a:r>
              <a:rPr lang="en-US" sz="2400" dirty="0" err="1"/>
              <a:t>Manfaat</a:t>
            </a:r>
            <a:r>
              <a:rPr lang="en-US" sz="2400" dirty="0"/>
              <a:t> </a:t>
            </a:r>
            <a:r>
              <a:rPr lang="en-US" sz="2400" dirty="0" err="1"/>
              <a:t>ekonomis</a:t>
            </a:r>
            <a:r>
              <a:rPr lang="en-US" sz="2400" dirty="0"/>
              <a:t>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id-ID" sz="2400" dirty="0" smtClean="0"/>
              <a:t>     </a:t>
            </a:r>
            <a:r>
              <a:rPr lang="en-US" sz="2400" dirty="0" err="1" smtClean="0"/>
              <a:t>sendiri</a:t>
            </a:r>
            <a:r>
              <a:rPr lang="en-US" sz="2400" dirty="0" smtClean="0"/>
              <a:t>  </a:t>
            </a:r>
            <a:r>
              <a:rPr lang="en-US" sz="2400" b="1" i="1" dirty="0" smtClean="0"/>
              <a:t>(</a:t>
            </a:r>
            <a:r>
              <a:rPr lang="en-US" sz="2400" b="1" i="1" dirty="0" err="1"/>
              <a:t>manfaat</a:t>
            </a:r>
            <a:r>
              <a:rPr lang="en-US" sz="2400" b="1" i="1" dirty="0"/>
              <a:t> financial</a:t>
            </a:r>
            <a:r>
              <a:rPr lang="en-US" sz="2400" b="1" i="1" dirty="0" smtClean="0"/>
              <a:t>)</a:t>
            </a:r>
            <a:endParaRPr lang="en-US" sz="2400" b="1" i="1" dirty="0"/>
          </a:p>
          <a:p>
            <a:pPr marL="898525" lvl="1" indent="-268288" algn="just">
              <a:lnSpc>
                <a:spcPct val="80000"/>
              </a:lnSpc>
              <a:buNone/>
              <a:defRPr/>
            </a:pPr>
            <a:r>
              <a:rPr lang="id-ID" sz="2400" dirty="0"/>
              <a:t> </a:t>
            </a:r>
            <a:r>
              <a:rPr lang="id-ID" sz="2400" dirty="0" smtClean="0"/>
              <a:t>- </a:t>
            </a:r>
            <a:r>
              <a:rPr lang="en-US" sz="2400" dirty="0" err="1" smtClean="0"/>
              <a:t>Berarti</a:t>
            </a:r>
            <a:r>
              <a:rPr lang="en-US" sz="2400" dirty="0" smtClean="0"/>
              <a:t>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menguntungkan</a:t>
            </a:r>
            <a:r>
              <a:rPr lang="en-US" sz="2400" dirty="0"/>
              <a:t> </a:t>
            </a:r>
            <a:r>
              <a:rPr lang="id-ID" sz="2400" dirty="0" smtClean="0"/>
              <a:t>	</a:t>
            </a:r>
            <a:r>
              <a:rPr lang="en-US" sz="2400" dirty="0" err="1" smtClean="0"/>
              <a:t>dibandingkan</a:t>
            </a:r>
            <a:r>
              <a:rPr lang="en-US" sz="2400" dirty="0" smtClean="0"/>
              <a:t> </a:t>
            </a:r>
            <a:r>
              <a:rPr lang="en-US" sz="2400" dirty="0"/>
              <a:t>	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resikonya</a:t>
            </a:r>
            <a:r>
              <a:rPr lang="en-US" sz="2400" dirty="0"/>
              <a:t>, </a:t>
            </a:r>
            <a:r>
              <a:rPr lang="en-US" sz="2400" dirty="0" err="1" smtClean="0"/>
              <a:t>mendapatkan</a:t>
            </a:r>
            <a:r>
              <a:rPr lang="en-US" sz="2400" dirty="0" smtClean="0"/>
              <a:t> </a:t>
            </a:r>
            <a:r>
              <a:rPr lang="en-US" sz="2400" dirty="0" err="1"/>
              <a:t>peluang</a:t>
            </a:r>
            <a:r>
              <a:rPr lang="en-US" sz="2400" dirty="0"/>
              <a:t> </a:t>
            </a:r>
            <a:r>
              <a:rPr lang="id-ID" sz="2400" dirty="0" smtClean="0"/>
              <a:t>	</a:t>
            </a:r>
            <a:r>
              <a:rPr lang="en-US" sz="2400" dirty="0" err="1" smtClean="0"/>
              <a:t>bisnis</a:t>
            </a:r>
            <a:r>
              <a:rPr lang="en-US" sz="2400" dirty="0" smtClean="0"/>
              <a:t>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ataupun</a:t>
            </a:r>
            <a:r>
              <a:rPr lang="en-US" sz="2400" dirty="0"/>
              <a:t> 	</a:t>
            </a:r>
            <a:r>
              <a:rPr lang="en-US" sz="2400" dirty="0" err="1"/>
              <a:t>manfaat</a:t>
            </a:r>
            <a:r>
              <a:rPr lang="en-US" sz="2400" dirty="0"/>
              <a:t> </a:t>
            </a:r>
            <a:r>
              <a:rPr lang="en-US" sz="2400" dirty="0" err="1"/>
              <a:t>likuiditas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. </a:t>
            </a:r>
          </a:p>
          <a:p>
            <a:pPr marL="630238" lvl="1" indent="0" algn="just">
              <a:lnSpc>
                <a:spcPct val="80000"/>
              </a:lnSpc>
              <a:buNone/>
              <a:defRPr/>
            </a:pPr>
            <a:r>
              <a:rPr lang="id-ID" sz="2400" dirty="0" smtClean="0"/>
              <a:t>-   </a:t>
            </a:r>
            <a:r>
              <a:rPr lang="en-US" sz="2400" dirty="0" err="1" smtClean="0"/>
              <a:t>Manfaat</a:t>
            </a:r>
            <a:r>
              <a:rPr lang="en-US" sz="2400" dirty="0" smtClean="0"/>
              <a:t> </a:t>
            </a:r>
            <a:r>
              <a:rPr lang="en-US" sz="2400" dirty="0" err="1"/>
              <a:t>likuiditas</a:t>
            </a:r>
            <a:r>
              <a:rPr lang="en-US" sz="2400" dirty="0"/>
              <a:t> </a:t>
            </a:r>
            <a:r>
              <a:rPr lang="en-US" sz="2400" dirty="0" err="1"/>
              <a:t>keuangan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</a:t>
            </a:r>
            <a:r>
              <a:rPr lang="id-ID" sz="2400" dirty="0" smtClean="0"/>
              <a:t>	</a:t>
            </a:r>
            <a:r>
              <a:rPr lang="en-US" sz="2400" dirty="0" err="1" smtClean="0"/>
              <a:t>dana</a:t>
            </a:r>
            <a:r>
              <a:rPr lang="en-US" sz="2400" dirty="0" smtClean="0"/>
              <a:t> </a:t>
            </a:r>
            <a:r>
              <a:rPr lang="id-ID" sz="2400" dirty="0" smtClean="0"/>
              <a:t>	</a:t>
            </a:r>
            <a:r>
              <a:rPr lang="en-US" sz="2400" dirty="0" smtClean="0"/>
              <a:t>modal </a:t>
            </a:r>
            <a:r>
              <a:rPr lang="en-US" sz="2400" dirty="0"/>
              <a:t>	</a:t>
            </a:r>
            <a:r>
              <a:rPr lang="en-US" sz="2400" dirty="0" err="1"/>
              <a:t>kerja</a:t>
            </a:r>
            <a:r>
              <a:rPr lang="en-US" sz="2400" dirty="0"/>
              <a:t> 	yang </a:t>
            </a:r>
            <a:r>
              <a:rPr lang="en-US" sz="2400" dirty="0" err="1"/>
              <a:t>murah</a:t>
            </a:r>
            <a:r>
              <a:rPr lang="en-US" sz="2400" dirty="0"/>
              <a:t>. </a:t>
            </a:r>
          </a:p>
          <a:p>
            <a:pPr marL="520700" lvl="1" indent="-409575" algn="just">
              <a:lnSpc>
                <a:spcPct val="80000"/>
              </a:lnSpc>
              <a:buNone/>
              <a:defRPr/>
            </a:pPr>
            <a:r>
              <a:rPr lang="en-US" sz="2400" dirty="0"/>
              <a:t>		</a:t>
            </a:r>
            <a:r>
              <a:rPr lang="en-US" sz="2400" dirty="0" err="1"/>
              <a:t>Contohnya</a:t>
            </a:r>
            <a:r>
              <a:rPr lang="en-US" sz="2400" dirty="0"/>
              <a:t> : </a:t>
            </a:r>
            <a:r>
              <a:rPr lang="en-US" sz="2400" dirty="0" err="1"/>
              <a:t>sebuah</a:t>
            </a:r>
            <a:r>
              <a:rPr lang="en-US" sz="2400" dirty="0"/>
              <a:t> retail outlet </a:t>
            </a:r>
            <a:r>
              <a:rPr lang="en-US" sz="2400" dirty="0" err="1"/>
              <a:t>mendapatkan</a:t>
            </a:r>
            <a:r>
              <a:rPr lang="en-US" sz="2400" dirty="0"/>
              <a:t> </a:t>
            </a:r>
            <a:r>
              <a:rPr lang="id-ID" sz="2400" dirty="0" smtClean="0"/>
              <a:t>	</a:t>
            </a:r>
            <a:r>
              <a:rPr lang="en-US" sz="2400" dirty="0" err="1" smtClean="0"/>
              <a:t>barang</a:t>
            </a:r>
            <a:r>
              <a:rPr lang="en-US" sz="2400" dirty="0" smtClean="0"/>
              <a:t> </a:t>
            </a:r>
            <a:r>
              <a:rPr lang="en-US" sz="2400" dirty="0"/>
              <a:t>yang 	</a:t>
            </a:r>
            <a:r>
              <a:rPr lang="en-US" sz="2400" dirty="0" err="1"/>
              <a:t>diperdagangkan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id-ID" sz="2400" dirty="0" smtClean="0"/>
              <a:t>	</a:t>
            </a:r>
            <a:r>
              <a:rPr lang="en-US" sz="2400" dirty="0" err="1" smtClean="0"/>
              <a:t>pemasok</a:t>
            </a:r>
            <a:r>
              <a:rPr lang="en-US" sz="2400" dirty="0" smtClean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id-ID" sz="2400" dirty="0" smtClean="0"/>
              <a:t>	</a:t>
            </a:r>
            <a:r>
              <a:rPr lang="en-US" sz="2400" dirty="0" err="1" smtClean="0"/>
              <a:t>kredit</a:t>
            </a:r>
            <a:r>
              <a:rPr lang="en-US" sz="2400" dirty="0" smtClean="0"/>
              <a:t> </a:t>
            </a:r>
            <a:r>
              <a:rPr lang="en-US" sz="2400" dirty="0" err="1"/>
              <a:t>penjualan</a:t>
            </a:r>
            <a:endParaRPr lang="en-US" sz="2400" dirty="0"/>
          </a:p>
          <a:p>
            <a:pPr algn="just"/>
            <a:endParaRPr lang="id-ID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1-13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106047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178491"/>
          </a:xfrm>
        </p:spPr>
        <p:txBody>
          <a:bodyPr/>
          <a:lstStyle/>
          <a:p>
            <a:pPr marL="361950" lvl="1" indent="-361950" algn="just">
              <a:lnSpc>
                <a:spcPct val="80000"/>
              </a:lnSpc>
              <a:buFont typeface="Wingdings" pitchFamily="2" charset="2"/>
              <a:buChar char="v"/>
              <a:defRPr/>
            </a:pPr>
            <a:r>
              <a:rPr lang="en-US" sz="3200" dirty="0" err="1"/>
              <a:t>Kelayakan</a:t>
            </a:r>
            <a:r>
              <a:rPr lang="en-US" sz="3200" dirty="0"/>
              <a:t> </a:t>
            </a:r>
            <a:r>
              <a:rPr lang="en-US" sz="3200" dirty="0" err="1"/>
              <a:t>proyek</a:t>
            </a:r>
            <a:r>
              <a:rPr lang="en-US" sz="3200" dirty="0"/>
              <a:t> </a:t>
            </a:r>
            <a:r>
              <a:rPr lang="en-US" sz="3200" dirty="0" err="1"/>
              <a:t>menyangkut</a:t>
            </a:r>
            <a:r>
              <a:rPr lang="en-US" sz="3200" dirty="0"/>
              <a:t> </a:t>
            </a:r>
            <a:r>
              <a:rPr lang="en-US" sz="3200" dirty="0" err="1"/>
              <a:t>tiga</a:t>
            </a:r>
            <a:r>
              <a:rPr lang="en-US" sz="3200" dirty="0"/>
              <a:t> </a:t>
            </a:r>
            <a:r>
              <a:rPr lang="en-US" sz="3200" dirty="0" err="1"/>
              <a:t>aspek</a:t>
            </a:r>
            <a:r>
              <a:rPr lang="en-US" sz="3200" dirty="0"/>
              <a:t>, </a:t>
            </a:r>
            <a:r>
              <a:rPr lang="en-US" sz="3200" dirty="0" err="1"/>
              <a:t>yaitu</a:t>
            </a:r>
            <a:r>
              <a:rPr lang="en-US" sz="3200" dirty="0"/>
              <a:t> </a:t>
            </a:r>
            <a:r>
              <a:rPr lang="en-US" sz="3200" dirty="0" smtClean="0"/>
              <a:t>:</a:t>
            </a:r>
            <a:endParaRPr lang="id-ID" sz="3200" dirty="0" smtClean="0"/>
          </a:p>
          <a:p>
            <a:pPr marL="803275" lvl="1" indent="-441325" algn="just">
              <a:lnSpc>
                <a:spcPct val="80000"/>
              </a:lnSpc>
              <a:buNone/>
              <a:defRPr/>
            </a:pPr>
            <a:r>
              <a:rPr lang="en-US" sz="2400" dirty="0"/>
              <a:t> </a:t>
            </a:r>
            <a:r>
              <a:rPr lang="en-US" sz="2400" dirty="0" smtClean="0"/>
              <a:t>2.</a:t>
            </a:r>
            <a:r>
              <a:rPr lang="id-ID" sz="2400" dirty="0" smtClean="0"/>
              <a:t> </a:t>
            </a:r>
            <a:r>
              <a:rPr lang="en-US" sz="2400" dirty="0" err="1" smtClean="0"/>
              <a:t>Manfaat</a:t>
            </a:r>
            <a:r>
              <a:rPr lang="en-US" sz="2400" dirty="0" smtClean="0"/>
              <a:t> </a:t>
            </a:r>
            <a:r>
              <a:rPr lang="en-US" sz="2400" dirty="0" err="1"/>
              <a:t>ekonomis</a:t>
            </a:r>
            <a:r>
              <a:rPr lang="en-US" sz="2400" dirty="0"/>
              <a:t>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Negara </a:t>
            </a:r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/>
              <a:t>dilaksanakan</a:t>
            </a:r>
            <a:r>
              <a:rPr lang="en-US" sz="2400" dirty="0"/>
              <a:t> </a:t>
            </a:r>
            <a:r>
              <a:rPr lang="en-US" sz="2400" b="1" i="1" dirty="0" smtClean="0"/>
              <a:t>(</a:t>
            </a:r>
            <a:r>
              <a:rPr lang="en-US" sz="2400" b="1" i="1" dirty="0" err="1"/>
              <a:t>manfaat</a:t>
            </a:r>
            <a:r>
              <a:rPr lang="en-US" sz="2400" b="1" i="1" dirty="0"/>
              <a:t> </a:t>
            </a:r>
            <a:r>
              <a:rPr lang="en-US" sz="2400" b="1" i="1" dirty="0" err="1"/>
              <a:t>ekonomi</a:t>
            </a:r>
            <a:r>
              <a:rPr lang="en-US" sz="2400" b="1" i="1" dirty="0"/>
              <a:t> </a:t>
            </a:r>
            <a:r>
              <a:rPr lang="en-US" sz="2400" b="1" i="1" dirty="0" err="1"/>
              <a:t>nasional</a:t>
            </a:r>
            <a:r>
              <a:rPr lang="en-US" sz="2400" b="1" i="1" dirty="0" smtClean="0"/>
              <a:t>).</a:t>
            </a:r>
            <a:endParaRPr lang="en-US" sz="2400" b="1" i="1" dirty="0"/>
          </a:p>
          <a:p>
            <a:pPr marL="850900" lvl="1" indent="-393700" algn="just">
              <a:lnSpc>
                <a:spcPct val="80000"/>
              </a:lnSpc>
              <a:buNone/>
              <a:defRPr/>
            </a:pPr>
            <a:r>
              <a:rPr lang="en-US" sz="2400" dirty="0"/>
              <a:t>	</a:t>
            </a:r>
            <a:r>
              <a:rPr lang="en-US" sz="2400" dirty="0" err="1"/>
              <a:t>Manfaat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menunjukkan</a:t>
            </a:r>
            <a:r>
              <a:rPr lang="en-US" sz="2400" dirty="0"/>
              <a:t> </a:t>
            </a:r>
            <a:r>
              <a:rPr lang="en-US" sz="2400" dirty="0" err="1"/>
              <a:t>manfaat</a:t>
            </a:r>
            <a:r>
              <a:rPr lang="en-US" sz="2400" dirty="0"/>
              <a:t>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makro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Negara.</a:t>
            </a:r>
          </a:p>
          <a:p>
            <a:pPr marL="850900" lvl="1" indent="-393700" algn="just">
              <a:lnSpc>
                <a:spcPct val="80000"/>
              </a:lnSpc>
              <a:buNone/>
              <a:defRPr/>
            </a:pPr>
            <a:r>
              <a:rPr lang="en-US" sz="2400" dirty="0"/>
              <a:t>	</a:t>
            </a:r>
            <a:r>
              <a:rPr lang="en-US" sz="2400" dirty="0" err="1"/>
              <a:t>Contohnya</a:t>
            </a:r>
            <a:r>
              <a:rPr lang="en-US" sz="2400" dirty="0"/>
              <a:t> : </a:t>
            </a:r>
            <a:endParaRPr lang="id-ID" sz="2400" dirty="0" smtClean="0"/>
          </a:p>
          <a:p>
            <a:pPr marL="850900" lvl="1" indent="-393700" algn="just">
              <a:lnSpc>
                <a:spcPct val="80000"/>
              </a:lnSpc>
              <a:buNone/>
              <a:defRPr/>
            </a:pPr>
            <a:r>
              <a:rPr lang="id-ID" sz="2400" dirty="0"/>
              <a:t>	</a:t>
            </a:r>
            <a:r>
              <a:rPr lang="en-US" sz="2400" dirty="0" err="1" smtClean="0"/>
              <a:t>pemerintah</a:t>
            </a:r>
            <a:r>
              <a:rPr lang="en-US" sz="2400" dirty="0" smtClean="0"/>
              <a:t> </a:t>
            </a:r>
            <a:r>
              <a:rPr lang="en-US" sz="2400" dirty="0" err="1"/>
              <a:t>daerah</a:t>
            </a:r>
            <a:r>
              <a:rPr lang="en-US" sz="2400" dirty="0"/>
              <a:t> </a:t>
            </a:r>
            <a:r>
              <a:rPr lang="en-US" sz="2400" dirty="0" err="1"/>
              <a:t>membangun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container di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ibukota</a:t>
            </a:r>
            <a:r>
              <a:rPr lang="en-US" sz="2400" dirty="0"/>
              <a:t> </a:t>
            </a:r>
            <a:r>
              <a:rPr lang="en-US" sz="2400" dirty="0" err="1"/>
              <a:t>propinsi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menggalakkan</a:t>
            </a:r>
            <a:r>
              <a:rPr lang="en-US" sz="2400" dirty="0"/>
              <a:t> </a:t>
            </a:r>
            <a:r>
              <a:rPr lang="en-US" sz="2400" dirty="0" err="1"/>
              <a:t>perdagangan</a:t>
            </a:r>
            <a:r>
              <a:rPr lang="en-US" sz="2400" dirty="0"/>
              <a:t> </a:t>
            </a:r>
            <a:r>
              <a:rPr lang="en-US" sz="2400" dirty="0" err="1"/>
              <a:t>ekspor</a:t>
            </a:r>
            <a:r>
              <a:rPr lang="en-US" sz="2400" dirty="0"/>
              <a:t>, </a:t>
            </a:r>
            <a:r>
              <a:rPr lang="en-US" sz="2400" dirty="0" err="1"/>
              <a:t>impor</a:t>
            </a:r>
            <a:r>
              <a:rPr lang="en-US" sz="2400" dirty="0"/>
              <a:t> </a:t>
            </a:r>
            <a:r>
              <a:rPr lang="en-US" sz="2400" dirty="0" err="1"/>
              <a:t>antar</a:t>
            </a:r>
            <a:r>
              <a:rPr lang="en-US" sz="2400" dirty="0"/>
              <a:t> </a:t>
            </a:r>
            <a:r>
              <a:rPr lang="en-US" sz="2400" dirty="0" err="1"/>
              <a:t>pulau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propinsi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</a:t>
            </a:r>
          </a:p>
          <a:p>
            <a:pPr marL="361950" lvl="1" indent="-361950" algn="just">
              <a:lnSpc>
                <a:spcPct val="80000"/>
              </a:lnSpc>
              <a:buFont typeface="Wingdings" pitchFamily="2" charset="2"/>
              <a:buChar char="v"/>
              <a:defRPr/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1-14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277236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81200"/>
            <a:ext cx="8458200" cy="4026091"/>
          </a:xfrm>
        </p:spPr>
        <p:txBody>
          <a:bodyPr>
            <a:normAutofit fontScale="92500" lnSpcReduction="10000"/>
          </a:bodyPr>
          <a:lstStyle/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sz="3200" dirty="0" err="1" smtClean="0"/>
              <a:t>Suatu</a:t>
            </a:r>
            <a:r>
              <a:rPr lang="en-US" sz="3200" dirty="0" smtClean="0"/>
              <a:t> </a:t>
            </a:r>
            <a:r>
              <a:rPr lang="en-US" sz="3200" dirty="0" err="1" smtClean="0"/>
              <a:t>Kelayakan</a:t>
            </a:r>
            <a:r>
              <a:rPr lang="en-US" sz="3200" dirty="0" smtClean="0"/>
              <a:t> </a:t>
            </a:r>
            <a:r>
              <a:rPr lang="en-US" sz="3200" dirty="0" err="1" smtClean="0"/>
              <a:t>proyek</a:t>
            </a:r>
            <a:r>
              <a:rPr lang="en-US" sz="3200" dirty="0" smtClean="0"/>
              <a:t> </a:t>
            </a:r>
            <a:r>
              <a:rPr lang="en-US" sz="3200" dirty="0" err="1" smtClean="0"/>
              <a:t>menyangkut</a:t>
            </a:r>
            <a:r>
              <a:rPr lang="en-US" sz="3200" dirty="0" smtClean="0"/>
              <a:t> </a:t>
            </a:r>
            <a:r>
              <a:rPr lang="en-US" sz="3200" dirty="0" err="1" smtClean="0"/>
              <a:t>tiga</a:t>
            </a:r>
            <a:r>
              <a:rPr lang="en-US" sz="3200" dirty="0" smtClean="0"/>
              <a:t> </a:t>
            </a:r>
            <a:r>
              <a:rPr lang="en-US" sz="3200" dirty="0" err="1" smtClean="0"/>
              <a:t>aspek</a:t>
            </a:r>
            <a:r>
              <a:rPr lang="en-US" sz="3200" dirty="0" smtClean="0"/>
              <a:t>, </a:t>
            </a:r>
            <a:r>
              <a:rPr lang="en-US" sz="3200" dirty="0" err="1" smtClean="0"/>
              <a:t>yaitu</a:t>
            </a:r>
            <a:r>
              <a:rPr lang="en-US" sz="3200" dirty="0" smtClean="0"/>
              <a:t> :</a:t>
            </a:r>
          </a:p>
          <a:p>
            <a:pPr marL="693738" lvl="1" indent="-584200" algn="just">
              <a:spcBef>
                <a:spcPts val="400"/>
              </a:spcBef>
              <a:buSzPct val="68000"/>
              <a:buNone/>
            </a:pPr>
            <a:r>
              <a:rPr lang="en-US" sz="2000" dirty="0" smtClean="0"/>
              <a:t>   </a:t>
            </a:r>
            <a:r>
              <a:rPr lang="en-US" sz="2800" dirty="0" smtClean="0"/>
              <a:t>3</a:t>
            </a:r>
            <a:r>
              <a:rPr lang="id-ID" sz="2800" dirty="0" smtClean="0"/>
              <a:t> </a:t>
            </a:r>
            <a:r>
              <a:rPr lang="en-US" sz="2800" dirty="0" smtClean="0"/>
              <a:t>.</a:t>
            </a:r>
            <a:r>
              <a:rPr lang="en-US" sz="2800" b="1" i="1" dirty="0" smtClean="0"/>
              <a:t>Manfaat social </a:t>
            </a:r>
            <a:r>
              <a:rPr lang="en-US" sz="2800" dirty="0" err="1" smtClean="0"/>
              <a:t>proyek</a:t>
            </a:r>
            <a:r>
              <a:rPr lang="en-US" sz="2800" dirty="0" smtClean="0"/>
              <a:t> </a:t>
            </a:r>
            <a:r>
              <a:rPr lang="en-US" sz="2800" dirty="0" err="1" smtClean="0"/>
              <a:t>bagi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 </a:t>
            </a:r>
            <a:r>
              <a:rPr lang="en-US" sz="2800" dirty="0" err="1" smtClean="0"/>
              <a:t>sekitar</a:t>
            </a:r>
            <a:r>
              <a:rPr lang="en-US" sz="2800" dirty="0" smtClean="0"/>
              <a:t> </a:t>
            </a:r>
            <a:r>
              <a:rPr lang="en-US" sz="2800" dirty="0" err="1" smtClean="0"/>
              <a:t>proyek</a:t>
            </a:r>
            <a:r>
              <a:rPr lang="en-US" sz="2800" dirty="0" smtClean="0"/>
              <a:t>. </a:t>
            </a:r>
          </a:p>
          <a:p>
            <a:pPr marL="693738" lvl="1" indent="-584200" algn="just">
              <a:spcBef>
                <a:spcPts val="400"/>
              </a:spcBef>
              <a:buSzPct val="68000"/>
              <a:buNone/>
            </a:pPr>
            <a:r>
              <a:rPr lang="en-US" sz="2800" dirty="0" smtClean="0"/>
              <a:t>     </a:t>
            </a:r>
            <a:r>
              <a:rPr lang="id-ID" sz="2800" dirty="0" smtClean="0"/>
              <a:t> - </a:t>
            </a:r>
            <a:r>
              <a:rPr lang="en-US" sz="2800" dirty="0" err="1" smtClean="0"/>
              <a:t>Manfaat</a:t>
            </a:r>
            <a:r>
              <a:rPr lang="en-US" sz="2800" dirty="0" smtClean="0"/>
              <a:t> </a:t>
            </a:r>
            <a:r>
              <a:rPr lang="en-US" sz="2800" dirty="0" err="1" smtClean="0"/>
              <a:t>ini</a:t>
            </a:r>
            <a:r>
              <a:rPr lang="en-US" sz="2800" dirty="0" smtClean="0"/>
              <a:t>  yang paling </a:t>
            </a:r>
            <a:r>
              <a:rPr lang="en-US" sz="2800" dirty="0" err="1" smtClean="0"/>
              <a:t>sulit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dilakukan</a:t>
            </a:r>
            <a:endParaRPr lang="id-ID" sz="2800" dirty="0" smtClean="0"/>
          </a:p>
          <a:p>
            <a:pPr marL="693738" lvl="1" indent="-584200" algn="just">
              <a:spcBef>
                <a:spcPts val="400"/>
              </a:spcBef>
              <a:buSzPct val="68000"/>
              <a:buNone/>
            </a:pPr>
            <a:r>
              <a:rPr lang="id-ID" sz="2800" dirty="0"/>
              <a:t> </a:t>
            </a:r>
            <a:r>
              <a:rPr lang="id-ID" sz="2800" dirty="0" smtClean="0"/>
              <a:t>     - Manfaat dapat berupa materi maupun non materi</a:t>
            </a:r>
          </a:p>
          <a:p>
            <a:pPr marL="693738" lvl="1" indent="-584200" algn="just">
              <a:spcBef>
                <a:spcPts val="400"/>
              </a:spcBef>
              <a:buSzPct val="68000"/>
              <a:buNone/>
            </a:pPr>
            <a:r>
              <a:rPr lang="id-ID" sz="2800" dirty="0"/>
              <a:t>	</a:t>
            </a:r>
            <a:r>
              <a:rPr lang="id-ID" sz="2800" dirty="0" smtClean="0"/>
              <a:t>Contohnya :</a:t>
            </a:r>
          </a:p>
          <a:p>
            <a:pPr marL="693738" lvl="1" indent="-584200" algn="just">
              <a:spcBef>
                <a:spcPts val="400"/>
              </a:spcBef>
              <a:buSzPct val="68000"/>
              <a:buNone/>
            </a:pPr>
            <a:r>
              <a:rPr lang="id-ID" sz="2800" dirty="0"/>
              <a:t>	</a:t>
            </a:r>
            <a:r>
              <a:rPr lang="id-ID" sz="2800" dirty="0" smtClean="0"/>
              <a:t>terbukanya lapangan pekerjaan, perbaikan pendidikan masyarakat sekitar proyek, terbukanya daerah pedalaman.</a:t>
            </a:r>
            <a:endParaRPr lang="en-US" sz="2800" dirty="0" smtClean="0"/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en-US" sz="2000" dirty="0" smtClean="0"/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endParaRPr lang="en-US" sz="2000" dirty="0" smtClean="0"/>
          </a:p>
          <a:p>
            <a:pPr marL="693738" lvl="1" indent="-301625" algn="just">
              <a:buNone/>
            </a:pPr>
            <a:endParaRPr lang="en-US" sz="2400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2800" dirty="0" smtClean="0"/>
              <a:t>1-</a:t>
            </a:r>
            <a:r>
              <a:rPr lang="id-ID" sz="2800" dirty="0" smtClean="0"/>
              <a:t>15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43400"/>
          </a:xfrm>
        </p:spPr>
        <p:txBody>
          <a:bodyPr>
            <a:normAutofit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Char char="§"/>
              <a:tabLst>
                <a:tab pos="625475" algn="l"/>
              </a:tabLst>
            </a:pPr>
            <a:r>
              <a:rPr lang="id-ID" sz="2400" dirty="0" smtClean="0"/>
              <a:t>Proyek dapat dibagi menjadi 2 golongan berdasarkan tujuan investasinya :</a:t>
            </a:r>
          </a:p>
          <a:p>
            <a:pPr algn="just">
              <a:lnSpc>
                <a:spcPct val="90000"/>
              </a:lnSpc>
              <a:buNone/>
              <a:tabLst>
                <a:tab pos="625475" algn="l"/>
              </a:tabLst>
            </a:pPr>
            <a:r>
              <a:rPr lang="en-US" sz="2000" dirty="0"/>
              <a:t>	</a:t>
            </a:r>
            <a:r>
              <a:rPr lang="en-US" sz="2400" dirty="0"/>
              <a:t>1.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orientasi</a:t>
            </a:r>
            <a:r>
              <a:rPr lang="en-US" sz="2400" dirty="0"/>
              <a:t> </a:t>
            </a:r>
            <a:r>
              <a:rPr lang="en-US" sz="2400" dirty="0" err="1"/>
              <a:t>keuntungan</a:t>
            </a:r>
            <a:r>
              <a:rPr lang="en-US" sz="2400" dirty="0"/>
              <a:t> </a:t>
            </a:r>
            <a:endParaRPr lang="id-ID" dirty="0"/>
          </a:p>
          <a:p>
            <a:pPr algn="just">
              <a:lnSpc>
                <a:spcPct val="90000"/>
              </a:lnSpc>
              <a:buNone/>
              <a:tabLst>
                <a:tab pos="625475" algn="l"/>
              </a:tabLst>
            </a:pPr>
            <a:r>
              <a:rPr lang="id-ID" sz="2400" dirty="0" smtClean="0"/>
              <a:t>	    </a:t>
            </a:r>
            <a:r>
              <a:rPr lang="en-US" sz="2400" dirty="0" smtClean="0"/>
              <a:t>(</a:t>
            </a:r>
            <a:r>
              <a:rPr lang="en-US" sz="2400" i="1" dirty="0"/>
              <a:t>profit oriented  project</a:t>
            </a:r>
            <a:r>
              <a:rPr lang="en-US" sz="2400" dirty="0"/>
              <a:t>)</a:t>
            </a:r>
          </a:p>
          <a:p>
            <a:pPr lvl="1" algn="just">
              <a:lnSpc>
                <a:spcPct val="90000"/>
              </a:lnSpc>
              <a:buNone/>
              <a:tabLst>
                <a:tab pos="725488" algn="l"/>
              </a:tabLst>
            </a:pPr>
            <a:r>
              <a:rPr lang="en-US" sz="2000" dirty="0"/>
              <a:t>   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golongan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dibangun</a:t>
            </a:r>
            <a:r>
              <a:rPr lang="en-US" sz="2400" dirty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/>
              <a:t>investor </a:t>
            </a:r>
            <a:r>
              <a:rPr lang="id-ID" sz="2400" dirty="0" smtClean="0"/>
              <a:t>  </a:t>
            </a:r>
            <a:r>
              <a:rPr lang="en-US" sz="2400" dirty="0" err="1" smtClean="0"/>
              <a:t>swasta</a:t>
            </a:r>
            <a:endParaRPr lang="en-US" sz="2400" dirty="0" smtClean="0"/>
          </a:p>
          <a:p>
            <a:pPr>
              <a:lnSpc>
                <a:spcPct val="90000"/>
              </a:lnSpc>
              <a:buNone/>
              <a:tabLst>
                <a:tab pos="625475" algn="l"/>
              </a:tabLst>
            </a:pPr>
            <a:r>
              <a:rPr lang="en-US" sz="2000" dirty="0" smtClean="0"/>
              <a:t>	</a:t>
            </a:r>
            <a:r>
              <a:rPr lang="en-US" sz="2400" dirty="0" smtClean="0"/>
              <a:t>2.Proyek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berorientasi</a:t>
            </a:r>
            <a:r>
              <a:rPr lang="en-US" sz="2400" dirty="0" smtClean="0"/>
              <a:t> </a:t>
            </a:r>
            <a:r>
              <a:rPr lang="en-US" sz="2400" dirty="0" err="1" smtClean="0"/>
              <a:t>keuntungan</a:t>
            </a:r>
            <a:r>
              <a:rPr lang="en-US" sz="2400" dirty="0" smtClean="0"/>
              <a:t> </a:t>
            </a:r>
            <a:endParaRPr lang="id-ID" sz="2400" dirty="0" smtClean="0"/>
          </a:p>
          <a:p>
            <a:pPr>
              <a:lnSpc>
                <a:spcPct val="90000"/>
              </a:lnSpc>
              <a:buNone/>
              <a:tabLst>
                <a:tab pos="625475" algn="l"/>
              </a:tabLst>
            </a:pPr>
            <a:r>
              <a:rPr lang="id-ID" sz="2400" dirty="0"/>
              <a:t>	</a:t>
            </a:r>
            <a:r>
              <a:rPr lang="id-ID" sz="2400" dirty="0" smtClean="0"/>
              <a:t>   </a:t>
            </a:r>
            <a:r>
              <a:rPr lang="en-US" sz="2400" dirty="0" smtClean="0"/>
              <a:t>(</a:t>
            </a:r>
            <a:r>
              <a:rPr lang="en-US" sz="2400" i="1" dirty="0" smtClean="0"/>
              <a:t>non profit oriented  project</a:t>
            </a:r>
            <a:r>
              <a:rPr lang="en-US" sz="2400" dirty="0" smtClean="0"/>
              <a:t>)</a:t>
            </a:r>
          </a:p>
          <a:p>
            <a:pPr algn="just">
              <a:lnSpc>
                <a:spcPct val="90000"/>
              </a:lnSpc>
              <a:buNone/>
              <a:tabLst>
                <a:tab pos="625475" algn="l"/>
              </a:tabLst>
            </a:pPr>
            <a:r>
              <a:rPr lang="en-US" sz="2000" dirty="0"/>
              <a:t>	</a:t>
            </a:r>
            <a:r>
              <a:rPr lang="en-US" sz="2400" dirty="0"/>
              <a:t>   </a:t>
            </a:r>
            <a:r>
              <a:rPr lang="id-ID" sz="2400" dirty="0" smtClean="0"/>
              <a:t> </a:t>
            </a:r>
            <a:r>
              <a:rPr lang="en-US" sz="2400" dirty="0" err="1" smtClean="0"/>
              <a:t>Proyek</a:t>
            </a:r>
            <a:r>
              <a:rPr lang="en-US" sz="2400" dirty="0" smtClean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golongan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dibangun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 smtClean="0"/>
              <a:t>badan</a:t>
            </a:r>
            <a:r>
              <a:rPr lang="en-US" sz="2400" dirty="0" smtClean="0"/>
              <a:t>-</a:t>
            </a:r>
            <a:r>
              <a:rPr lang="id-ID" sz="2400" dirty="0" smtClean="0"/>
              <a:t>	</a:t>
            </a:r>
            <a:r>
              <a:rPr lang="en-US" sz="2400" dirty="0" err="1" smtClean="0"/>
              <a:t>badan</a:t>
            </a:r>
            <a:r>
              <a:rPr lang="en-US" sz="2400" dirty="0" smtClean="0"/>
              <a:t> </a:t>
            </a:r>
            <a:r>
              <a:rPr lang="en-US" sz="2400" dirty="0"/>
              <a:t>	</a:t>
            </a:r>
            <a:r>
              <a:rPr lang="id-ID" sz="2400" dirty="0" smtClean="0"/>
              <a:t> </a:t>
            </a:r>
            <a:r>
              <a:rPr lang="en-US" sz="2400" dirty="0" err="1" smtClean="0"/>
              <a:t>pemerintah</a:t>
            </a:r>
            <a:r>
              <a:rPr lang="en-US" sz="2400" dirty="0" smtClean="0"/>
              <a:t>   </a:t>
            </a:r>
            <a:r>
              <a:rPr lang="en-US" sz="2400" dirty="0"/>
              <a:t>	</a:t>
            </a:r>
            <a:r>
              <a:rPr lang="en-US" sz="2400" dirty="0" err="1" smtClean="0"/>
              <a:t>dengan</a:t>
            </a:r>
            <a:r>
              <a:rPr lang="id-ID" dirty="0"/>
              <a:t> </a:t>
            </a:r>
            <a:r>
              <a:rPr lang="en-US" sz="2400" dirty="0" err="1" smtClean="0"/>
              <a:t>tujuan</a:t>
            </a:r>
            <a:r>
              <a:rPr lang="id-ID" dirty="0"/>
              <a:t> </a:t>
            </a:r>
            <a:r>
              <a:rPr lang="en-US" sz="2400" dirty="0" err="1" smtClean="0"/>
              <a:t>makro</a:t>
            </a:r>
            <a:r>
              <a:rPr lang="en-US" sz="2400" dirty="0" smtClean="0"/>
              <a:t> </a:t>
            </a:r>
            <a:r>
              <a:rPr lang="id-ID" sz="2400" dirty="0" smtClean="0"/>
              <a:t>	</a:t>
            </a:r>
            <a:r>
              <a:rPr lang="en-US" sz="2400" dirty="0" err="1" smtClean="0"/>
              <a:t>ekonomi</a:t>
            </a:r>
            <a:r>
              <a:rPr lang="en-US" sz="2400" dirty="0" smtClean="0"/>
              <a:t>,</a:t>
            </a:r>
            <a:r>
              <a:rPr lang="id-ID" sz="2400" dirty="0" smtClean="0"/>
              <a:t> </a:t>
            </a:r>
            <a:r>
              <a:rPr lang="en-US" sz="2400" dirty="0" smtClean="0"/>
              <a:t> </a:t>
            </a:r>
            <a:r>
              <a:rPr lang="en-US" sz="2400" dirty="0" err="1"/>
              <a:t>politis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	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budaya</a:t>
            </a:r>
            <a:r>
              <a:rPr lang="en-US" sz="2400" dirty="0"/>
              <a:t>.</a:t>
            </a:r>
          </a:p>
          <a:p>
            <a:endParaRPr lang="id-ID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1-16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139831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438400"/>
            <a:ext cx="8382000" cy="4114800"/>
          </a:xfrm>
        </p:spPr>
        <p:txBody>
          <a:bodyPr>
            <a:normAutofit/>
          </a:bodyPr>
          <a:lstStyle/>
          <a:p>
            <a:r>
              <a:rPr lang="id-ID" sz="3200" dirty="0" smtClean="0"/>
              <a:t>Keuntungan suatu usaha            sumber dana intern, dapat digunakan untuk :</a:t>
            </a:r>
          </a:p>
          <a:p>
            <a:pPr lvl="1" algn="just">
              <a:lnSpc>
                <a:spcPct val="90000"/>
              </a:lnSpc>
              <a:tabLst>
                <a:tab pos="625475" algn="l"/>
              </a:tabLst>
            </a:pPr>
            <a:r>
              <a:rPr lang="en-US" sz="3200" dirty="0" err="1"/>
              <a:t>Melunasi</a:t>
            </a:r>
            <a:r>
              <a:rPr lang="en-US" sz="3200" dirty="0"/>
              <a:t> </a:t>
            </a:r>
            <a:r>
              <a:rPr lang="en-US" sz="3200" dirty="0" err="1"/>
              <a:t>pinjaman</a:t>
            </a:r>
            <a:r>
              <a:rPr lang="en-US" sz="3200" dirty="0"/>
              <a:t> yang </a:t>
            </a:r>
            <a:r>
              <a:rPr lang="en-US" sz="3200" dirty="0" err="1"/>
              <a:t>dipergunakan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membiayai</a:t>
            </a:r>
            <a:r>
              <a:rPr lang="en-US" sz="3200" dirty="0"/>
              <a:t> </a:t>
            </a:r>
            <a:r>
              <a:rPr lang="en-US" sz="3200" dirty="0" err="1"/>
              <a:t>pembangunan</a:t>
            </a:r>
            <a:r>
              <a:rPr lang="en-US" sz="3200" dirty="0"/>
              <a:t>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pengoperasiaan</a:t>
            </a:r>
            <a:r>
              <a:rPr lang="en-US" sz="3200" dirty="0"/>
              <a:t> </a:t>
            </a:r>
            <a:r>
              <a:rPr lang="en-US" sz="3200" dirty="0" err="1"/>
              <a:t>proyek</a:t>
            </a:r>
            <a:endParaRPr lang="en-US" sz="3200" dirty="0"/>
          </a:p>
          <a:p>
            <a:pPr lvl="1" algn="just">
              <a:lnSpc>
                <a:spcPct val="90000"/>
              </a:lnSpc>
              <a:tabLst>
                <a:tab pos="625475" algn="l"/>
              </a:tabLst>
            </a:pPr>
            <a:r>
              <a:rPr lang="en-US" sz="3200" dirty="0" err="1"/>
              <a:t>Membiayai</a:t>
            </a:r>
            <a:r>
              <a:rPr lang="en-US" sz="3200" dirty="0"/>
              <a:t> </a:t>
            </a:r>
            <a:r>
              <a:rPr lang="en-US" sz="3200" dirty="0" err="1"/>
              <a:t>perluasan</a:t>
            </a:r>
            <a:r>
              <a:rPr lang="en-US" sz="3200" dirty="0"/>
              <a:t> </a:t>
            </a:r>
            <a:r>
              <a:rPr lang="en-US" sz="3200" dirty="0" err="1"/>
              <a:t>proyek</a:t>
            </a:r>
            <a:r>
              <a:rPr lang="en-US" sz="3200" dirty="0"/>
              <a:t> </a:t>
            </a:r>
            <a:r>
              <a:rPr lang="en-US" sz="3200" dirty="0" err="1"/>
              <a:t>selanjutnya</a:t>
            </a:r>
            <a:endParaRPr lang="en-US" sz="3200" dirty="0"/>
          </a:p>
          <a:p>
            <a:pPr lvl="1" algn="just">
              <a:lnSpc>
                <a:spcPct val="90000"/>
              </a:lnSpc>
              <a:tabLst>
                <a:tab pos="625475" algn="l"/>
              </a:tabLst>
            </a:pPr>
            <a:r>
              <a:rPr lang="en-US" sz="3200" dirty="0" err="1"/>
              <a:t>Memperbaiki</a:t>
            </a:r>
            <a:r>
              <a:rPr lang="en-US" sz="3200" dirty="0"/>
              <a:t> </a:t>
            </a:r>
            <a:r>
              <a:rPr lang="en-US" sz="3200" dirty="0" err="1"/>
              <a:t>sarana</a:t>
            </a:r>
            <a:r>
              <a:rPr lang="en-US" sz="3200" dirty="0"/>
              <a:t> </a:t>
            </a:r>
            <a:r>
              <a:rPr lang="en-US" sz="3200" dirty="0" err="1"/>
              <a:t>produksi</a:t>
            </a:r>
            <a:r>
              <a:rPr lang="en-US" sz="3200" dirty="0"/>
              <a:t> </a:t>
            </a:r>
            <a:r>
              <a:rPr lang="en-US" sz="3200" dirty="0" err="1"/>
              <a:t>proyek</a:t>
            </a:r>
            <a:endParaRPr lang="en-US" sz="3200" dirty="0"/>
          </a:p>
          <a:p>
            <a:pPr lvl="1"/>
            <a:endParaRPr lang="id-ID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1-17</a:t>
            </a:r>
            <a:endParaRPr lang="id-ID" sz="2800" dirty="0"/>
          </a:p>
        </p:txBody>
      </p:sp>
      <p:sp>
        <p:nvSpPr>
          <p:cNvPr id="4" name="Right Arrow 3"/>
          <p:cNvSpPr/>
          <p:nvPr/>
        </p:nvSpPr>
        <p:spPr>
          <a:xfrm>
            <a:off x="5181600" y="2514600"/>
            <a:ext cx="7620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7298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50246"/>
            <a:ext cx="8229600" cy="4374353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90000"/>
              </a:lnSpc>
              <a:buFont typeface="Wingdings" pitchFamily="2" charset="2"/>
              <a:buChar char="§"/>
              <a:tabLst>
                <a:tab pos="625475" algn="l"/>
              </a:tabLst>
            </a:pPr>
            <a:r>
              <a:rPr lang="id-ID" sz="3200" dirty="0" smtClean="0"/>
              <a:t>Keuntungan </a:t>
            </a:r>
            <a:r>
              <a:rPr lang="id-ID" sz="3200" dirty="0"/>
              <a:t>suatu usaha            sumber dana intern, dapat digunakan untuk :</a:t>
            </a:r>
          </a:p>
          <a:p>
            <a:pPr marL="109728" indent="0" algn="just">
              <a:lnSpc>
                <a:spcPct val="90000"/>
              </a:lnSpc>
              <a:buNone/>
              <a:tabLst>
                <a:tab pos="625475" algn="l"/>
              </a:tabLst>
            </a:pPr>
            <a:endParaRPr lang="en-US" sz="3200" dirty="0" smtClean="0"/>
          </a:p>
          <a:p>
            <a:pPr lvl="1" algn="just">
              <a:lnSpc>
                <a:spcPct val="90000"/>
              </a:lnSpc>
              <a:tabLst>
                <a:tab pos="625475" algn="l"/>
              </a:tabLst>
            </a:pPr>
            <a:r>
              <a:rPr lang="en-US" sz="3200" dirty="0" err="1" smtClean="0"/>
              <a:t>Membagikan</a:t>
            </a:r>
            <a:r>
              <a:rPr lang="en-US" sz="3200" dirty="0" smtClean="0"/>
              <a:t> </a:t>
            </a:r>
            <a:r>
              <a:rPr lang="en-US" sz="3200" dirty="0" err="1" smtClean="0"/>
              <a:t>dividen</a:t>
            </a:r>
            <a:r>
              <a:rPr lang="en-US" sz="3200" dirty="0" smtClean="0"/>
              <a:t> </a:t>
            </a:r>
            <a:r>
              <a:rPr lang="en-US" sz="3200" dirty="0" err="1" smtClean="0"/>
              <a:t>kepada</a:t>
            </a:r>
            <a:r>
              <a:rPr lang="en-US" sz="3200" dirty="0" smtClean="0"/>
              <a:t> </a:t>
            </a:r>
            <a:r>
              <a:rPr lang="en-US" sz="3200" dirty="0" err="1" smtClean="0"/>
              <a:t>pemegang</a:t>
            </a:r>
            <a:r>
              <a:rPr lang="en-US" sz="3200" dirty="0" smtClean="0"/>
              <a:t> </a:t>
            </a:r>
            <a:r>
              <a:rPr lang="en-US" sz="3200" dirty="0" err="1" smtClean="0"/>
              <a:t>saham</a:t>
            </a:r>
            <a:endParaRPr lang="en-US" sz="3200" dirty="0" smtClean="0"/>
          </a:p>
          <a:p>
            <a:pPr lvl="1" algn="just">
              <a:lnSpc>
                <a:spcPct val="90000"/>
              </a:lnSpc>
              <a:tabLst>
                <a:tab pos="625475" algn="l"/>
              </a:tabLst>
            </a:pPr>
            <a:r>
              <a:rPr lang="en-US" sz="3200" dirty="0" err="1" smtClean="0"/>
              <a:t>Meningkatkan</a:t>
            </a:r>
            <a:r>
              <a:rPr lang="en-US" sz="3200" dirty="0" smtClean="0"/>
              <a:t> </a:t>
            </a:r>
            <a:r>
              <a:rPr lang="en-US" sz="3200" dirty="0" err="1" smtClean="0"/>
              <a:t>kesejahteraan</a:t>
            </a:r>
            <a:r>
              <a:rPr lang="en-US" sz="3200" dirty="0" smtClean="0"/>
              <a:t> </a:t>
            </a:r>
            <a:r>
              <a:rPr lang="en-US" sz="3200" dirty="0" err="1" smtClean="0"/>
              <a:t>hidup</a:t>
            </a:r>
            <a:r>
              <a:rPr lang="en-US" sz="3200" dirty="0" smtClean="0"/>
              <a:t> </a:t>
            </a:r>
            <a:r>
              <a:rPr lang="en-US" sz="3200" dirty="0" err="1" smtClean="0"/>
              <a:t>para</a:t>
            </a:r>
            <a:r>
              <a:rPr lang="en-US" sz="3200" dirty="0" smtClean="0"/>
              <a:t> </a:t>
            </a:r>
            <a:r>
              <a:rPr lang="en-US" sz="3200" dirty="0" err="1" smtClean="0"/>
              <a:t>karyawan</a:t>
            </a:r>
            <a:endParaRPr lang="en-US" sz="3200" dirty="0" smtClean="0"/>
          </a:p>
          <a:p>
            <a:pPr lvl="1" algn="just">
              <a:lnSpc>
                <a:spcPct val="90000"/>
              </a:lnSpc>
              <a:tabLst>
                <a:tab pos="625475" algn="l"/>
              </a:tabLst>
            </a:pPr>
            <a:r>
              <a:rPr lang="en-US" sz="3200" dirty="0" err="1" smtClean="0"/>
              <a:t>Meningkatkan</a:t>
            </a:r>
            <a:r>
              <a:rPr lang="en-US" sz="3200" dirty="0" smtClean="0"/>
              <a:t> </a:t>
            </a:r>
            <a:r>
              <a:rPr lang="en-US" sz="3200" dirty="0" err="1" smtClean="0"/>
              <a:t>mutu</a:t>
            </a:r>
            <a:r>
              <a:rPr lang="en-US" sz="3200" dirty="0" smtClean="0"/>
              <a:t> </a:t>
            </a:r>
            <a:r>
              <a:rPr lang="en-US" sz="3200" dirty="0" err="1" smtClean="0"/>
              <a:t>produk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layanan</a:t>
            </a:r>
            <a:r>
              <a:rPr lang="en-US" sz="3200" dirty="0" smtClean="0"/>
              <a:t> </a:t>
            </a:r>
            <a:r>
              <a:rPr lang="en-US" sz="3200" dirty="0" err="1" smtClean="0"/>
              <a:t>kepada</a:t>
            </a:r>
            <a:r>
              <a:rPr lang="en-US" sz="3200" dirty="0" smtClean="0"/>
              <a:t> </a:t>
            </a:r>
            <a:r>
              <a:rPr lang="en-US" sz="3200" dirty="0" err="1" smtClean="0"/>
              <a:t>konsumen</a:t>
            </a:r>
            <a:endParaRPr lang="en-US" sz="3200" dirty="0" smtClean="0"/>
          </a:p>
          <a:p>
            <a:pPr lvl="1" algn="just">
              <a:lnSpc>
                <a:spcPct val="90000"/>
              </a:lnSpc>
              <a:tabLst>
                <a:tab pos="625475" algn="l"/>
              </a:tabLst>
            </a:pPr>
            <a:r>
              <a:rPr lang="en-US" sz="3200" dirty="0" err="1" smtClean="0"/>
              <a:t>Mendanai</a:t>
            </a:r>
            <a:r>
              <a:rPr lang="en-US" sz="3200" dirty="0" smtClean="0"/>
              <a:t> </a:t>
            </a:r>
            <a:r>
              <a:rPr lang="en-US" sz="3200" dirty="0" err="1" smtClean="0"/>
              <a:t>kegiatan</a:t>
            </a:r>
            <a:r>
              <a:rPr lang="en-US" sz="3200" dirty="0" smtClean="0"/>
              <a:t> </a:t>
            </a:r>
            <a:r>
              <a:rPr lang="en-US" sz="3200" dirty="0" err="1" smtClean="0"/>
              <a:t>sosial</a:t>
            </a:r>
            <a:r>
              <a:rPr lang="en-US" sz="3200" dirty="0" smtClean="0"/>
              <a:t> </a:t>
            </a:r>
            <a:r>
              <a:rPr lang="en-US" sz="3200" dirty="0" err="1" smtClean="0"/>
              <a:t>terutama</a:t>
            </a:r>
            <a:r>
              <a:rPr lang="en-US" sz="3200" dirty="0" smtClean="0"/>
              <a:t> </a:t>
            </a:r>
            <a:r>
              <a:rPr lang="en-US" sz="3200" dirty="0" err="1" smtClean="0"/>
              <a:t>bagi</a:t>
            </a:r>
            <a:r>
              <a:rPr lang="en-US" sz="3200" dirty="0" smtClean="0"/>
              <a:t> </a:t>
            </a:r>
            <a:r>
              <a:rPr lang="en-US" sz="3200" dirty="0" err="1" smtClean="0"/>
              <a:t>masyarakat</a:t>
            </a:r>
            <a:r>
              <a:rPr lang="en-US" sz="3200" dirty="0" smtClean="0"/>
              <a:t> </a:t>
            </a:r>
            <a:r>
              <a:rPr lang="en-US" sz="3200" dirty="0" err="1" smtClean="0"/>
              <a:t>sekitar</a:t>
            </a:r>
            <a:endParaRPr lang="en-US" sz="3200" dirty="0" smtClean="0"/>
          </a:p>
          <a:p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sz="2800" dirty="0" smtClean="0"/>
              <a:t>1-</a:t>
            </a:r>
            <a:r>
              <a:rPr lang="id-ID" sz="2800" dirty="0" smtClean="0"/>
              <a:t>1</a:t>
            </a:r>
            <a:r>
              <a:rPr lang="en-US" sz="2800" dirty="0" smtClean="0"/>
              <a:t>8</a:t>
            </a:r>
            <a:endParaRPr lang="en-US" sz="2800" dirty="0"/>
          </a:p>
        </p:txBody>
      </p:sp>
      <p:sp>
        <p:nvSpPr>
          <p:cNvPr id="4" name="Right Arrow 3"/>
          <p:cNvSpPr/>
          <p:nvPr/>
        </p:nvSpPr>
        <p:spPr>
          <a:xfrm>
            <a:off x="5257800" y="19502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209800"/>
            <a:ext cx="8534400" cy="4419600"/>
          </a:xfrm>
        </p:spPr>
        <p:txBody>
          <a:bodyPr>
            <a:normAutofit lnSpcReduction="10000"/>
          </a:bodyPr>
          <a:lstStyle/>
          <a:p>
            <a:pPr marL="346075" indent="-346075" algn="just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800" b="1" dirty="0" err="1" smtClean="0"/>
              <a:t>Hambatan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Keberhasilan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Proyek</a:t>
            </a:r>
            <a:endParaRPr lang="id-ID" sz="2800" b="1" dirty="0" smtClean="0"/>
          </a:p>
          <a:p>
            <a:pPr marL="0" indent="0" algn="just">
              <a:lnSpc>
                <a:spcPct val="80000"/>
              </a:lnSpc>
              <a:buNone/>
            </a:pPr>
            <a:endParaRPr lang="en-US" sz="2800" b="1" dirty="0" smtClean="0"/>
          </a:p>
          <a:p>
            <a:pPr marL="346075" indent="-346075" algn="just">
              <a:lnSpc>
                <a:spcPct val="80000"/>
              </a:lnSpc>
              <a:buNone/>
            </a:pPr>
            <a:r>
              <a:rPr lang="en-US" sz="2800" b="1" dirty="0" smtClean="0"/>
              <a:t>	</a:t>
            </a:r>
            <a:r>
              <a:rPr lang="en-US" sz="2800" dirty="0" err="1" smtClean="0"/>
              <a:t>Proyek</a:t>
            </a:r>
            <a:r>
              <a:rPr lang="en-US" sz="2800" dirty="0" smtClean="0"/>
              <a:t> </a:t>
            </a:r>
            <a:r>
              <a:rPr lang="en-US" sz="2800" dirty="0" err="1" smtClean="0"/>
              <a:t>ini</a:t>
            </a:r>
            <a:r>
              <a:rPr lang="en-US" sz="2800" dirty="0" smtClean="0"/>
              <a:t>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menimbulkan</a:t>
            </a:r>
            <a:r>
              <a:rPr lang="en-US" sz="2800" dirty="0" smtClean="0"/>
              <a:t> </a:t>
            </a:r>
            <a:r>
              <a:rPr lang="en-US" sz="2800" dirty="0" err="1" smtClean="0"/>
              <a:t>kerugian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berbagai</a:t>
            </a:r>
            <a:r>
              <a:rPr lang="en-US" sz="2800" dirty="0" smtClean="0"/>
              <a:t> </a:t>
            </a:r>
            <a:r>
              <a:rPr lang="en-US" sz="2800" dirty="0" err="1" smtClean="0"/>
              <a:t>pihak</a:t>
            </a:r>
            <a:r>
              <a:rPr lang="en-US" sz="2800" dirty="0" smtClean="0"/>
              <a:t>, </a:t>
            </a:r>
            <a:r>
              <a:rPr lang="en-US" sz="2800" dirty="0" err="1" smtClean="0"/>
              <a:t>yaitu</a:t>
            </a:r>
            <a:r>
              <a:rPr lang="en-US" sz="2800" dirty="0" smtClean="0"/>
              <a:t> :</a:t>
            </a:r>
            <a:endParaRPr lang="id-ID" sz="2800" dirty="0" smtClean="0"/>
          </a:p>
          <a:p>
            <a:pPr marL="346075" indent="-346075" algn="just">
              <a:lnSpc>
                <a:spcPct val="80000"/>
              </a:lnSpc>
              <a:buNone/>
            </a:pPr>
            <a:endParaRPr lang="en-US" sz="2800" dirty="0" smtClean="0"/>
          </a:p>
          <a:p>
            <a:pPr marL="346075" indent="-346075" algn="just">
              <a:lnSpc>
                <a:spcPct val="80000"/>
              </a:lnSpc>
              <a:buNone/>
            </a:pPr>
            <a:r>
              <a:rPr lang="en-US" sz="2400" dirty="0" smtClean="0"/>
              <a:t>	</a:t>
            </a:r>
            <a:r>
              <a:rPr lang="en-US" sz="2800" dirty="0" smtClean="0"/>
              <a:t>1. Investor, yang </a:t>
            </a:r>
            <a:r>
              <a:rPr lang="en-US" sz="2800" dirty="0" err="1" smtClean="0"/>
              <a:t>membangun</a:t>
            </a:r>
            <a:r>
              <a:rPr lang="en-US" sz="2800" dirty="0" smtClean="0"/>
              <a:t> </a:t>
            </a:r>
            <a:r>
              <a:rPr lang="en-US" sz="2800" dirty="0" err="1" smtClean="0"/>
              <a:t>proyek</a:t>
            </a:r>
            <a:r>
              <a:rPr lang="en-US" sz="2800" dirty="0" smtClean="0"/>
              <a:t>.</a:t>
            </a:r>
            <a:endParaRPr lang="id-ID" sz="2800" dirty="0" smtClean="0"/>
          </a:p>
          <a:p>
            <a:pPr marL="346075" indent="-346075" algn="just">
              <a:lnSpc>
                <a:spcPct val="80000"/>
              </a:lnSpc>
              <a:buNone/>
            </a:pPr>
            <a:r>
              <a:rPr lang="id-ID" sz="2800" dirty="0"/>
              <a:t>	 </a:t>
            </a:r>
            <a:r>
              <a:rPr lang="id-ID" sz="2800" dirty="0" smtClean="0"/>
              <a:t>   -  Menderita secara keuangan</a:t>
            </a:r>
            <a:endParaRPr lang="en-US" sz="2800" dirty="0" smtClean="0"/>
          </a:p>
          <a:p>
            <a:pPr marL="1071563" indent="-1071563" algn="just">
              <a:lnSpc>
                <a:spcPct val="80000"/>
              </a:lnSpc>
              <a:buNone/>
            </a:pPr>
            <a:r>
              <a:rPr lang="id-ID" sz="2800" dirty="0" smtClean="0"/>
              <a:t>         -  </a:t>
            </a:r>
            <a:r>
              <a:rPr lang="en-US" sz="2800" dirty="0" err="1" smtClean="0"/>
              <a:t>reputasi</a:t>
            </a:r>
            <a:r>
              <a:rPr lang="en-US" sz="2800" dirty="0" smtClean="0"/>
              <a:t> investor </a:t>
            </a:r>
            <a:r>
              <a:rPr lang="id-ID" sz="2800" dirty="0" smtClean="0"/>
              <a:t>menurun  </a:t>
            </a:r>
            <a:r>
              <a:rPr lang="en-US" sz="2800" dirty="0" smtClean="0"/>
              <a:t>di </a:t>
            </a:r>
            <a:r>
              <a:rPr lang="en-US" sz="2800" dirty="0" err="1" smtClean="0"/>
              <a:t>kalangan</a:t>
            </a:r>
            <a:r>
              <a:rPr lang="en-US" sz="2800" dirty="0" smtClean="0"/>
              <a:t> </a:t>
            </a:r>
            <a:r>
              <a:rPr lang="en-US" sz="2800" dirty="0" err="1" smtClean="0"/>
              <a:t>bisnis</a:t>
            </a:r>
            <a:r>
              <a:rPr lang="en-US" sz="2800" dirty="0" smtClean="0"/>
              <a:t> </a:t>
            </a:r>
            <a:endParaRPr lang="id-ID" sz="2800" dirty="0"/>
          </a:p>
          <a:p>
            <a:pPr marL="346075" indent="-346075" algn="just">
              <a:lnSpc>
                <a:spcPct val="80000"/>
              </a:lnSpc>
              <a:buNone/>
              <a:tabLst>
                <a:tab pos="630238" algn="l"/>
              </a:tabLst>
            </a:pPr>
            <a:r>
              <a:rPr lang="id-ID" sz="2800" dirty="0" smtClean="0"/>
              <a:t>	    -  </a:t>
            </a:r>
            <a:r>
              <a:rPr lang="en-US" sz="2800" dirty="0" err="1" smtClean="0"/>
              <a:t>Posisi</a:t>
            </a:r>
            <a:r>
              <a:rPr lang="en-US" sz="2800" dirty="0" smtClean="0"/>
              <a:t> investor </a:t>
            </a:r>
            <a:r>
              <a:rPr lang="id-ID" sz="2800" dirty="0" smtClean="0"/>
              <a:t>lemah pada saat menjual  proyek</a:t>
            </a:r>
          </a:p>
          <a:p>
            <a:pPr marL="346075" indent="-346075" algn="just">
              <a:lnSpc>
                <a:spcPct val="80000"/>
              </a:lnSpc>
              <a:buNone/>
              <a:tabLst>
                <a:tab pos="630238" algn="l"/>
              </a:tabLst>
            </a:pPr>
            <a:r>
              <a:rPr lang="id-ID" sz="2800" dirty="0"/>
              <a:t>	</a:t>
            </a:r>
            <a:r>
              <a:rPr lang="id-ID" sz="2800" dirty="0" smtClean="0"/>
              <a:t>	 - h</a:t>
            </a:r>
            <a:r>
              <a:rPr lang="en-US" sz="2800" dirty="0" err="1" smtClean="0"/>
              <a:t>arga</a:t>
            </a:r>
            <a:r>
              <a:rPr lang="en-US" sz="2800" dirty="0" smtClean="0"/>
              <a:t> </a:t>
            </a:r>
            <a:r>
              <a:rPr lang="en-US" sz="2800" dirty="0" err="1" smtClean="0"/>
              <a:t>jual</a:t>
            </a:r>
            <a:r>
              <a:rPr lang="en-US" sz="2800" dirty="0" smtClean="0"/>
              <a:t>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</a:t>
            </a:r>
            <a:r>
              <a:rPr lang="en-US" sz="2800" dirty="0" err="1" smtClean="0"/>
              <a:t>rendah</a:t>
            </a:r>
            <a:r>
              <a:rPr lang="en-US" sz="2800" dirty="0" smtClean="0"/>
              <a:t>. </a:t>
            </a:r>
          </a:p>
          <a:p>
            <a:pPr marL="346075" indent="-346075" algn="just">
              <a:lnSpc>
                <a:spcPct val="80000"/>
              </a:lnSpc>
              <a:buNone/>
            </a:pPr>
            <a:r>
              <a:rPr lang="en-US" sz="2800" dirty="0" smtClean="0"/>
              <a:t>	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sz="2800" dirty="0" smtClean="0"/>
              <a:t>1-</a:t>
            </a:r>
            <a:r>
              <a:rPr lang="id-ID" sz="2800" dirty="0" smtClean="0"/>
              <a:t>1</a:t>
            </a:r>
            <a:r>
              <a:rPr lang="en-US" sz="2800" dirty="0" smtClean="0"/>
              <a:t>9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410200"/>
          </a:xfrm>
        </p:spPr>
        <p:txBody>
          <a:bodyPr>
            <a:normAutofit lnSpcReduction="10000"/>
          </a:bodyPr>
          <a:lstStyle/>
          <a:p>
            <a:endParaRPr lang="id-ID" sz="3000" dirty="0" smtClean="0"/>
          </a:p>
          <a:p>
            <a:pPr marL="109728" indent="0">
              <a:buNone/>
            </a:pPr>
            <a:r>
              <a:rPr lang="en-US" sz="2800" dirty="0" err="1"/>
              <a:t>Proyek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menimbulkan</a:t>
            </a:r>
            <a:r>
              <a:rPr lang="en-US" sz="2800" dirty="0"/>
              <a:t> </a:t>
            </a:r>
            <a:r>
              <a:rPr lang="en-US" sz="2800" dirty="0" err="1"/>
              <a:t>kerugian</a:t>
            </a:r>
            <a:r>
              <a:rPr lang="en-US" sz="2800" dirty="0"/>
              <a:t> </a:t>
            </a:r>
            <a:r>
              <a:rPr lang="en-US" sz="2800" dirty="0" err="1" smtClean="0"/>
              <a:t>pada</a:t>
            </a:r>
            <a:r>
              <a:rPr lang="id-ID" sz="2800" dirty="0" smtClean="0"/>
              <a:t> </a:t>
            </a:r>
            <a:r>
              <a:rPr lang="en-US" sz="2800" dirty="0" err="1" smtClean="0"/>
              <a:t>berbagai</a:t>
            </a:r>
            <a:r>
              <a:rPr lang="en-US" sz="2800" dirty="0" smtClean="0"/>
              <a:t> </a:t>
            </a:r>
            <a:r>
              <a:rPr lang="en-US" sz="2800" dirty="0" err="1"/>
              <a:t>pihak</a:t>
            </a:r>
            <a:r>
              <a:rPr lang="en-US" sz="2800" dirty="0"/>
              <a:t>, </a:t>
            </a:r>
            <a:r>
              <a:rPr lang="en-US" sz="2800" dirty="0" err="1"/>
              <a:t>yaitu</a:t>
            </a:r>
            <a:r>
              <a:rPr lang="en-US" sz="2800" dirty="0"/>
              <a:t> </a:t>
            </a:r>
            <a:r>
              <a:rPr lang="en-US" sz="2800" dirty="0" smtClean="0"/>
              <a:t>:</a:t>
            </a:r>
            <a:endParaRPr lang="id-ID" sz="2800" dirty="0" smtClean="0"/>
          </a:p>
          <a:p>
            <a:pPr marL="346075" indent="-346075" algn="just">
              <a:lnSpc>
                <a:spcPct val="80000"/>
              </a:lnSpc>
              <a:buNone/>
            </a:pPr>
            <a:r>
              <a:rPr lang="en-US" sz="2800" dirty="0"/>
              <a:t>2. </a:t>
            </a:r>
            <a:r>
              <a:rPr lang="en-US" sz="2800" dirty="0" err="1"/>
              <a:t>Penyandang</a:t>
            </a:r>
            <a:r>
              <a:rPr lang="en-US" sz="2800" dirty="0"/>
              <a:t> </a:t>
            </a:r>
            <a:r>
              <a:rPr lang="en-US" sz="2800" dirty="0" err="1"/>
              <a:t>dana</a:t>
            </a:r>
            <a:r>
              <a:rPr lang="en-US" sz="2800" dirty="0"/>
              <a:t> </a:t>
            </a:r>
            <a:r>
              <a:rPr lang="en-US" sz="2800" dirty="0" err="1"/>
              <a:t>kredit</a:t>
            </a:r>
            <a:endParaRPr lang="en-US" sz="2800" dirty="0"/>
          </a:p>
          <a:p>
            <a:pPr marL="630238" indent="-552450" algn="just">
              <a:lnSpc>
                <a:spcPct val="80000"/>
              </a:lnSpc>
              <a:buNone/>
            </a:pPr>
            <a:r>
              <a:rPr lang="id-ID" sz="2800" dirty="0" smtClean="0"/>
              <a:t>   </a:t>
            </a:r>
            <a:r>
              <a:rPr lang="en-US" sz="2800" dirty="0" smtClean="0"/>
              <a:t> </a:t>
            </a:r>
            <a:r>
              <a:rPr lang="id-ID" sz="2800" dirty="0" smtClean="0"/>
              <a:t>-  </a:t>
            </a:r>
            <a:r>
              <a:rPr lang="en-US" sz="2800" dirty="0" smtClean="0"/>
              <a:t>Yang </a:t>
            </a:r>
            <a:r>
              <a:rPr lang="en-US" sz="2800" dirty="0" err="1"/>
              <a:t>termasuk</a:t>
            </a:r>
            <a:r>
              <a:rPr lang="en-US" sz="2800" dirty="0"/>
              <a:t> </a:t>
            </a:r>
            <a:r>
              <a:rPr lang="en-US" sz="2800" dirty="0" err="1"/>
              <a:t>penyandang</a:t>
            </a:r>
            <a:r>
              <a:rPr lang="en-US" sz="2800" dirty="0"/>
              <a:t> </a:t>
            </a:r>
            <a:r>
              <a:rPr lang="en-US" sz="2800" dirty="0" err="1"/>
              <a:t>dana</a:t>
            </a:r>
            <a:r>
              <a:rPr lang="en-US" sz="2800" dirty="0"/>
              <a:t> </a:t>
            </a:r>
            <a:r>
              <a:rPr lang="en-US" sz="2800" dirty="0" err="1"/>
              <a:t>kredit</a:t>
            </a:r>
            <a:r>
              <a:rPr lang="en-US" sz="2800" dirty="0"/>
              <a:t> </a:t>
            </a:r>
            <a:r>
              <a:rPr lang="id-ID" sz="2800" dirty="0" smtClean="0"/>
              <a:t>	  </a:t>
            </a:r>
            <a:r>
              <a:rPr lang="en-US" sz="2800" dirty="0" err="1" smtClean="0"/>
              <a:t>adala</a:t>
            </a:r>
            <a:r>
              <a:rPr lang="id-ID" sz="2800" dirty="0" smtClean="0"/>
              <a:t>h </a:t>
            </a:r>
            <a:r>
              <a:rPr lang="en-US" sz="2800" dirty="0" smtClean="0"/>
              <a:t>bank </a:t>
            </a:r>
            <a:r>
              <a:rPr lang="en-US" sz="2800" dirty="0"/>
              <a:t>	</a:t>
            </a:r>
            <a:r>
              <a:rPr lang="en-US" sz="2800" dirty="0" err="1"/>
              <a:t>kreditur</a:t>
            </a:r>
            <a:r>
              <a:rPr lang="en-US" sz="2800" dirty="0"/>
              <a:t>, </a:t>
            </a:r>
            <a:r>
              <a:rPr lang="en-US" sz="2800" dirty="0" err="1"/>
              <a:t>perusahaan</a:t>
            </a:r>
            <a:r>
              <a:rPr lang="en-US" sz="2800" dirty="0"/>
              <a:t> leasing, </a:t>
            </a:r>
            <a:r>
              <a:rPr lang="en-US" sz="2800" dirty="0" err="1"/>
              <a:t>perusahaan</a:t>
            </a:r>
            <a:r>
              <a:rPr lang="en-US" sz="2800" dirty="0"/>
              <a:t> modal </a:t>
            </a:r>
            <a:r>
              <a:rPr lang="en-US" sz="2800" dirty="0" err="1"/>
              <a:t>ventura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smtClean="0"/>
              <a:t>investor </a:t>
            </a:r>
            <a:r>
              <a:rPr lang="en-US" sz="2800" dirty="0"/>
              <a:t>yang </a:t>
            </a:r>
            <a:r>
              <a:rPr lang="en-US" sz="2800" dirty="0" err="1"/>
              <a:t>membeli</a:t>
            </a:r>
            <a:r>
              <a:rPr lang="en-US" sz="2800" dirty="0"/>
              <a:t> </a:t>
            </a:r>
            <a:r>
              <a:rPr lang="en-US" sz="2800" dirty="0" err="1"/>
              <a:t>saham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obligasi</a:t>
            </a:r>
            <a:r>
              <a:rPr lang="en-US" sz="2800" dirty="0"/>
              <a:t> yang </a:t>
            </a:r>
            <a:r>
              <a:rPr lang="en-US" sz="2800" dirty="0" err="1"/>
              <a:t>diterbitkan</a:t>
            </a:r>
            <a:r>
              <a:rPr lang="en-US" sz="2800" dirty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/>
              <a:t>pembangunan</a:t>
            </a:r>
            <a:r>
              <a:rPr lang="en-US" sz="2800" dirty="0"/>
              <a:t> </a:t>
            </a:r>
            <a:r>
              <a:rPr lang="en-US" sz="2800" dirty="0" err="1" smtClean="0"/>
              <a:t>proyek</a:t>
            </a:r>
            <a:endParaRPr lang="id-ID" sz="2800" dirty="0" smtClean="0"/>
          </a:p>
          <a:p>
            <a:pPr marL="630238" indent="-630238" algn="just">
              <a:lnSpc>
                <a:spcPct val="80000"/>
              </a:lnSpc>
              <a:buNone/>
            </a:pPr>
            <a:r>
              <a:rPr lang="id-ID" sz="2800" dirty="0"/>
              <a:t> </a:t>
            </a:r>
            <a:r>
              <a:rPr lang="id-ID" sz="2800" dirty="0" smtClean="0"/>
              <a:t> </a:t>
            </a:r>
            <a:r>
              <a:rPr lang="en-US" sz="2800" dirty="0" smtClean="0"/>
              <a:t> </a:t>
            </a:r>
            <a:r>
              <a:rPr lang="id-ID" sz="2800" dirty="0" smtClean="0"/>
              <a:t> -	</a:t>
            </a:r>
            <a:r>
              <a:rPr lang="en-US" sz="2800" dirty="0" err="1" smtClean="0"/>
              <a:t>Kredit</a:t>
            </a:r>
            <a:r>
              <a:rPr lang="en-US" sz="2800" dirty="0" smtClean="0"/>
              <a:t> </a:t>
            </a:r>
            <a:r>
              <a:rPr lang="en-US" sz="2800" dirty="0"/>
              <a:t>yang </a:t>
            </a:r>
            <a:r>
              <a:rPr lang="en-US" sz="2800" dirty="0" err="1"/>
              <a:t>dipinjamkan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 smtClean="0"/>
              <a:t>berkembang</a:t>
            </a:r>
            <a:r>
              <a:rPr lang="en-US" sz="2800" dirty="0" smtClean="0"/>
              <a:t> </a:t>
            </a:r>
            <a:r>
              <a:rPr lang="id-ID" sz="2800" dirty="0" smtClean="0"/>
              <a:t> 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</a:t>
            </a:r>
            <a:r>
              <a:rPr lang="en-US" sz="2800" dirty="0" err="1"/>
              <a:t>kredit</a:t>
            </a:r>
            <a:r>
              <a:rPr lang="en-US" sz="2800" dirty="0"/>
              <a:t> </a:t>
            </a:r>
            <a:r>
              <a:rPr lang="en-US" sz="2800" dirty="0" err="1" smtClean="0"/>
              <a:t>bermasalah</a:t>
            </a:r>
            <a:endParaRPr lang="id-ID" sz="2800" dirty="0" smtClean="0"/>
          </a:p>
          <a:p>
            <a:pPr marL="441325" indent="-441325" algn="just">
              <a:lnSpc>
                <a:spcPct val="80000"/>
              </a:lnSpc>
              <a:buNone/>
              <a:tabLst>
                <a:tab pos="630238" algn="l"/>
              </a:tabLst>
            </a:pPr>
            <a:r>
              <a:rPr lang="id-ID" sz="2800" dirty="0"/>
              <a:t> </a:t>
            </a:r>
            <a:r>
              <a:rPr lang="id-ID" sz="2800" dirty="0" smtClean="0"/>
              <a:t> </a:t>
            </a:r>
            <a:r>
              <a:rPr lang="en-US" sz="2800" dirty="0" smtClean="0"/>
              <a:t> </a:t>
            </a:r>
            <a:r>
              <a:rPr lang="id-ID" sz="2800" dirty="0" smtClean="0"/>
              <a:t> -		</a:t>
            </a:r>
            <a:r>
              <a:rPr lang="en-US" sz="2800" dirty="0" err="1" smtClean="0"/>
              <a:t>Pemilik</a:t>
            </a:r>
            <a:r>
              <a:rPr lang="en-US" sz="2800" dirty="0" smtClean="0"/>
              <a:t> </a:t>
            </a:r>
            <a:r>
              <a:rPr lang="en-US" sz="2800" dirty="0" err="1"/>
              <a:t>proyek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	</a:t>
            </a:r>
            <a:r>
              <a:rPr lang="en-US" sz="2800" dirty="0" err="1"/>
              <a:t>kesulitan</a:t>
            </a:r>
            <a:r>
              <a:rPr lang="en-US" sz="2800" dirty="0"/>
              <a:t> </a:t>
            </a:r>
            <a:r>
              <a:rPr lang="en-US" sz="2800" dirty="0" err="1" smtClean="0"/>
              <a:t>untuk</a:t>
            </a:r>
            <a:r>
              <a:rPr lang="id-ID" sz="2800" dirty="0"/>
              <a:t> </a:t>
            </a:r>
            <a:r>
              <a:rPr lang="id-ID" sz="2800" dirty="0" smtClean="0"/>
              <a:t>	</a:t>
            </a:r>
            <a:r>
              <a:rPr lang="en-US" sz="2800" dirty="0" err="1" smtClean="0"/>
              <a:t>memenuhi</a:t>
            </a:r>
            <a:r>
              <a:rPr lang="en-US" sz="2800" dirty="0" smtClean="0"/>
              <a:t> </a:t>
            </a:r>
            <a:r>
              <a:rPr lang="id-ID" sz="2800" dirty="0" smtClean="0"/>
              <a:t>	</a:t>
            </a:r>
            <a:r>
              <a:rPr lang="en-US" sz="2800" dirty="0" err="1" smtClean="0"/>
              <a:t>kewajiban</a:t>
            </a:r>
            <a:r>
              <a:rPr lang="en-US" sz="2800" dirty="0" smtClean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membayar</a:t>
            </a:r>
            <a:r>
              <a:rPr lang="en-US" sz="2800" dirty="0"/>
              <a:t> </a:t>
            </a:r>
            <a:r>
              <a:rPr lang="en-US" sz="2800" dirty="0" err="1"/>
              <a:t>bunga</a:t>
            </a:r>
            <a:r>
              <a:rPr lang="en-US" sz="2800" dirty="0"/>
              <a:t> </a:t>
            </a:r>
            <a:r>
              <a:rPr lang="id-ID" sz="2800" dirty="0" smtClean="0"/>
              <a:t>	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/>
              <a:t>cicilan</a:t>
            </a:r>
            <a:r>
              <a:rPr lang="en-US" sz="2800" dirty="0"/>
              <a:t> </a:t>
            </a:r>
            <a:r>
              <a:rPr lang="en-US" sz="2800" dirty="0" err="1"/>
              <a:t>kredit</a:t>
            </a:r>
            <a:r>
              <a:rPr lang="en-US" sz="2800" dirty="0"/>
              <a:t>.</a:t>
            </a:r>
          </a:p>
          <a:p>
            <a:pPr marL="346075" indent="-346075" algn="just">
              <a:lnSpc>
                <a:spcPct val="80000"/>
              </a:lnSpc>
              <a:buNone/>
            </a:pPr>
            <a:r>
              <a:rPr lang="en-US" sz="2800" dirty="0"/>
              <a:t>	</a:t>
            </a:r>
          </a:p>
          <a:p>
            <a:endParaRPr lang="id-ID" sz="2800" dirty="0"/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1-20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148784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8382000" cy="4572000"/>
          </a:xfrm>
        </p:spPr>
        <p:txBody>
          <a:bodyPr/>
          <a:lstStyle/>
          <a:p>
            <a:endParaRPr lang="id-ID" sz="2800" dirty="0" smtClean="0"/>
          </a:p>
          <a:p>
            <a:pPr marL="109728" indent="0">
              <a:buNone/>
            </a:pPr>
            <a:r>
              <a:rPr lang="en-US" sz="2800" dirty="0" err="1"/>
              <a:t>Proyek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menimbulkan</a:t>
            </a:r>
            <a:r>
              <a:rPr lang="en-US" sz="2800" dirty="0"/>
              <a:t> </a:t>
            </a:r>
            <a:r>
              <a:rPr lang="en-US" sz="2800" dirty="0" err="1"/>
              <a:t>kerugian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id-ID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pihak</a:t>
            </a:r>
            <a:r>
              <a:rPr lang="en-US" sz="2800" dirty="0"/>
              <a:t>, </a:t>
            </a:r>
            <a:r>
              <a:rPr lang="en-US" sz="2800" dirty="0" err="1"/>
              <a:t>yaitu</a:t>
            </a:r>
            <a:r>
              <a:rPr lang="en-US" sz="2800" dirty="0"/>
              <a:t> </a:t>
            </a:r>
            <a:r>
              <a:rPr lang="en-US" sz="2800" dirty="0" smtClean="0"/>
              <a:t>:</a:t>
            </a:r>
            <a:endParaRPr lang="id-ID" sz="2800" dirty="0" smtClean="0"/>
          </a:p>
          <a:p>
            <a:pPr marL="346075" indent="-346075" algn="just">
              <a:lnSpc>
                <a:spcPct val="80000"/>
              </a:lnSpc>
              <a:buNone/>
            </a:pPr>
            <a:r>
              <a:rPr lang="id-ID" sz="2800" dirty="0" smtClean="0"/>
              <a:t>3. </a:t>
            </a:r>
            <a:r>
              <a:rPr lang="en-US" sz="2800" dirty="0" err="1" smtClean="0"/>
              <a:t>Pemerintah</a:t>
            </a:r>
            <a:r>
              <a:rPr lang="en-US" sz="2800" dirty="0" smtClean="0"/>
              <a:t> </a:t>
            </a:r>
            <a:r>
              <a:rPr lang="en-US" sz="2800" dirty="0" err="1"/>
              <a:t>pusat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daerah</a:t>
            </a:r>
            <a:endParaRPr lang="en-US" sz="2800" dirty="0"/>
          </a:p>
          <a:p>
            <a:pPr marL="346075" indent="-346075" algn="just">
              <a:lnSpc>
                <a:spcPct val="80000"/>
              </a:lnSpc>
              <a:buNone/>
            </a:pPr>
            <a:r>
              <a:rPr lang="en-US" sz="2800" dirty="0"/>
              <a:t>	</a:t>
            </a:r>
            <a:r>
              <a:rPr lang="en-US" sz="2800" dirty="0" err="1" smtClean="0"/>
              <a:t>Kerugiaan</a:t>
            </a:r>
            <a:r>
              <a:rPr lang="en-US" sz="2800" dirty="0" smtClean="0"/>
              <a:t> </a:t>
            </a:r>
            <a:r>
              <a:rPr lang="en-US" sz="2800" dirty="0" err="1"/>
              <a:t>pemerintah</a:t>
            </a:r>
            <a:r>
              <a:rPr lang="en-US" sz="2800" dirty="0"/>
              <a:t> </a:t>
            </a:r>
            <a:r>
              <a:rPr lang="en-US" sz="2800" dirty="0" err="1"/>
              <a:t>berupa</a:t>
            </a:r>
            <a:r>
              <a:rPr lang="en-US" sz="2800" dirty="0"/>
              <a:t> </a:t>
            </a:r>
            <a:r>
              <a:rPr lang="en-US" sz="2800" dirty="0" err="1"/>
              <a:t>fasilitas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id-ID" sz="2800" dirty="0" smtClean="0"/>
              <a:t>   </a:t>
            </a:r>
            <a:r>
              <a:rPr lang="en-US" sz="2800" dirty="0" err="1" smtClean="0"/>
              <a:t>kemudahan</a:t>
            </a:r>
            <a:r>
              <a:rPr lang="en-US" sz="2800" dirty="0" smtClean="0"/>
              <a:t> </a:t>
            </a:r>
            <a:r>
              <a:rPr lang="en-US" sz="2800" dirty="0"/>
              <a:t>yang 	</a:t>
            </a:r>
            <a:r>
              <a:rPr lang="en-US" sz="2800" dirty="0" err="1"/>
              <a:t>selama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telah</a:t>
            </a:r>
            <a:r>
              <a:rPr lang="en-US" sz="2800" dirty="0"/>
              <a:t> </a:t>
            </a:r>
            <a:r>
              <a:rPr lang="id-ID" sz="2800" dirty="0" smtClean="0"/>
              <a:t>	</a:t>
            </a:r>
            <a:r>
              <a:rPr lang="en-US" sz="2800" dirty="0" err="1" smtClean="0"/>
              <a:t>diberikan</a:t>
            </a:r>
            <a:r>
              <a:rPr lang="en-US" sz="2800" dirty="0" smtClean="0"/>
              <a:t> </a:t>
            </a:r>
            <a:r>
              <a:rPr lang="en-US" sz="2800" dirty="0" err="1"/>
              <a:t>kepada</a:t>
            </a:r>
            <a:r>
              <a:rPr lang="en-US" sz="2800" dirty="0"/>
              <a:t> </a:t>
            </a:r>
            <a:r>
              <a:rPr lang="en-US" sz="2800" dirty="0" err="1"/>
              <a:t>pemilik</a:t>
            </a:r>
            <a:r>
              <a:rPr lang="en-US" sz="2800" dirty="0"/>
              <a:t> </a:t>
            </a:r>
            <a:r>
              <a:rPr lang="en-US" sz="2800" dirty="0" err="1"/>
              <a:t>proyek</a:t>
            </a:r>
            <a:r>
              <a:rPr lang="en-US" sz="2800" dirty="0"/>
              <a:t>, </a:t>
            </a:r>
            <a:r>
              <a:rPr lang="en-US" sz="2800" dirty="0" err="1"/>
              <a:t>selain</a:t>
            </a:r>
            <a:r>
              <a:rPr lang="en-US" sz="2800" dirty="0"/>
              <a:t> </a:t>
            </a:r>
            <a:r>
              <a:rPr lang="en-US" sz="2800" dirty="0" err="1"/>
              <a:t>itu</a:t>
            </a:r>
            <a:r>
              <a:rPr lang="en-US" sz="2800" dirty="0"/>
              <a:t> 	</a:t>
            </a:r>
            <a:r>
              <a:rPr lang="en-US" sz="2800" dirty="0" err="1"/>
              <a:t>pemerintah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memungut</a:t>
            </a:r>
            <a:r>
              <a:rPr lang="en-US" sz="2800" dirty="0"/>
              <a:t> </a:t>
            </a:r>
            <a:r>
              <a:rPr lang="en-US" sz="2800" dirty="0" err="1"/>
              <a:t>pajak</a:t>
            </a:r>
            <a:r>
              <a:rPr lang="en-US" sz="2800" dirty="0"/>
              <a:t> </a:t>
            </a:r>
            <a:r>
              <a:rPr lang="id-ID" sz="2800" dirty="0" smtClean="0"/>
              <a:t>	</a:t>
            </a:r>
            <a:r>
              <a:rPr lang="en-US" sz="2800" dirty="0" err="1" smtClean="0"/>
              <a:t>penghasilan</a:t>
            </a:r>
            <a:r>
              <a:rPr lang="en-US" sz="2800" dirty="0" smtClean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 smtClean="0"/>
              <a:t>proyek</a:t>
            </a:r>
            <a:r>
              <a:rPr lang="en-US" sz="2800" dirty="0" smtClean="0"/>
              <a:t> </a:t>
            </a:r>
            <a:r>
              <a:rPr lang="en-US" sz="2800" dirty="0" err="1"/>
              <a:t>tsb</a:t>
            </a:r>
            <a:r>
              <a:rPr lang="en-US" sz="2800" dirty="0"/>
              <a:t>.</a:t>
            </a:r>
          </a:p>
          <a:p>
            <a:pPr marL="346075" indent="-346075" algn="just">
              <a:lnSpc>
                <a:spcPct val="80000"/>
              </a:lnSpc>
              <a:buNone/>
            </a:pPr>
            <a:r>
              <a:rPr lang="en-US" sz="2800" dirty="0"/>
              <a:t>	</a:t>
            </a:r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1-21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144829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828800"/>
            <a:ext cx="7924800" cy="4178491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 err="1"/>
              <a:t>Proyek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menimbulkan</a:t>
            </a:r>
            <a:r>
              <a:rPr lang="en-US" sz="2800" dirty="0"/>
              <a:t> </a:t>
            </a:r>
            <a:r>
              <a:rPr lang="en-US" sz="2800" dirty="0" err="1"/>
              <a:t>kerugian</a:t>
            </a:r>
            <a:r>
              <a:rPr lang="en-US" sz="2800" dirty="0"/>
              <a:t> </a:t>
            </a:r>
            <a:r>
              <a:rPr lang="en-US" sz="2800" dirty="0" err="1"/>
              <a:t>pada</a:t>
            </a:r>
            <a:r>
              <a:rPr lang="id-ID" sz="2800" dirty="0"/>
              <a:t> </a:t>
            </a:r>
            <a:r>
              <a:rPr lang="en-US" sz="2800" dirty="0" err="1"/>
              <a:t>berbagai</a:t>
            </a:r>
            <a:r>
              <a:rPr lang="en-US" sz="2800" dirty="0"/>
              <a:t> </a:t>
            </a:r>
            <a:r>
              <a:rPr lang="en-US" sz="2800" dirty="0" err="1"/>
              <a:t>pihak</a:t>
            </a:r>
            <a:r>
              <a:rPr lang="en-US" sz="2800" dirty="0"/>
              <a:t>, </a:t>
            </a:r>
            <a:r>
              <a:rPr lang="en-US" sz="2800" dirty="0" err="1"/>
              <a:t>yaitu</a:t>
            </a:r>
            <a:r>
              <a:rPr lang="en-US" sz="2800" dirty="0"/>
              <a:t> :</a:t>
            </a:r>
            <a:endParaRPr lang="id-ID" sz="2800" dirty="0"/>
          </a:p>
          <a:p>
            <a:endParaRPr lang="id-ID" sz="2800" dirty="0"/>
          </a:p>
          <a:p>
            <a:pPr marL="346075" indent="-346075" algn="just">
              <a:lnSpc>
                <a:spcPct val="80000"/>
              </a:lnSpc>
              <a:buNone/>
            </a:pPr>
            <a:r>
              <a:rPr lang="en-US" sz="2800" dirty="0"/>
              <a:t>4. </a:t>
            </a:r>
            <a:r>
              <a:rPr lang="en-US" sz="2800" dirty="0" err="1"/>
              <a:t>Karyawan</a:t>
            </a:r>
            <a:endParaRPr lang="en-US" sz="2800" dirty="0"/>
          </a:p>
          <a:p>
            <a:pPr marL="441325" indent="-441325" algn="just">
              <a:lnSpc>
                <a:spcPct val="80000"/>
              </a:lnSpc>
              <a:buNone/>
              <a:tabLst>
                <a:tab pos="630238" algn="l"/>
              </a:tabLst>
            </a:pPr>
            <a:r>
              <a:rPr lang="en-US" sz="2800" dirty="0"/>
              <a:t>	</a:t>
            </a:r>
            <a:r>
              <a:rPr lang="en-US" sz="2800" dirty="0" err="1" smtClean="0"/>
              <a:t>Kerugian</a:t>
            </a:r>
            <a:r>
              <a:rPr lang="en-US" sz="2800" dirty="0" smtClean="0"/>
              <a:t> </a:t>
            </a:r>
            <a:r>
              <a:rPr lang="en-US" sz="2800" dirty="0" err="1"/>
              <a:t>karyawan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tidak</a:t>
            </a:r>
            <a:r>
              <a:rPr lang="en-US" sz="2800" dirty="0"/>
              <a:t> </a:t>
            </a:r>
            <a:r>
              <a:rPr lang="id-ID" sz="2800" dirty="0"/>
              <a:t> </a:t>
            </a:r>
            <a:r>
              <a:rPr lang="id-ID" sz="2800" dirty="0" smtClean="0"/>
              <a:t> </a:t>
            </a:r>
            <a:r>
              <a:rPr lang="en-US" sz="2800" dirty="0" err="1" smtClean="0"/>
              <a:t>mendapatkan</a:t>
            </a:r>
            <a:r>
              <a:rPr lang="en-US" sz="2800" dirty="0" smtClean="0"/>
              <a:t> </a:t>
            </a:r>
            <a:r>
              <a:rPr lang="en-US" sz="2800" dirty="0" err="1"/>
              <a:t>jaminan</a:t>
            </a:r>
            <a:r>
              <a:rPr lang="en-US" sz="2800" dirty="0"/>
              <a:t> 	</a:t>
            </a:r>
            <a:r>
              <a:rPr lang="en-US" sz="2800" dirty="0" err="1"/>
              <a:t>kesejahteraan</a:t>
            </a:r>
            <a:r>
              <a:rPr lang="en-US" sz="2800" dirty="0"/>
              <a:t> </a:t>
            </a:r>
            <a:r>
              <a:rPr lang="en-US" sz="2800" dirty="0" err="1"/>
              <a:t>hidup</a:t>
            </a:r>
            <a:r>
              <a:rPr lang="en-US" sz="2800" dirty="0"/>
              <a:t> yang </a:t>
            </a:r>
            <a:r>
              <a:rPr lang="en-US" sz="2800" dirty="0" err="1"/>
              <a:t>memadai</a:t>
            </a:r>
            <a:r>
              <a:rPr lang="en-US" sz="2800" dirty="0"/>
              <a:t>. </a:t>
            </a:r>
            <a:r>
              <a:rPr lang="en-US" sz="2800" dirty="0" err="1"/>
              <a:t>Apabila</a:t>
            </a:r>
            <a:r>
              <a:rPr lang="en-US" sz="2800" dirty="0"/>
              <a:t> </a:t>
            </a:r>
            <a:r>
              <a:rPr lang="en-US" sz="2800" dirty="0" err="1"/>
              <a:t>proyek</a:t>
            </a:r>
            <a:r>
              <a:rPr lang="en-US" sz="2800" dirty="0"/>
              <a:t> </a:t>
            </a:r>
            <a:r>
              <a:rPr lang="en-US" sz="2800" dirty="0" err="1"/>
              <a:t>dihentikan</a:t>
            </a:r>
            <a:r>
              <a:rPr lang="en-US" sz="2800" dirty="0"/>
              <a:t> 	</a:t>
            </a:r>
            <a:r>
              <a:rPr lang="en-US" sz="2800" dirty="0" err="1" smtClean="0"/>
              <a:t>operasinya</a:t>
            </a:r>
            <a:r>
              <a:rPr lang="id-ID" sz="2800" dirty="0"/>
              <a:t> </a:t>
            </a:r>
            <a:r>
              <a:rPr lang="en-US" sz="2800" dirty="0" err="1" smtClean="0"/>
              <a:t>maka</a:t>
            </a:r>
            <a:r>
              <a:rPr lang="en-US" sz="2800" dirty="0" smtClean="0"/>
              <a:t> </a:t>
            </a:r>
            <a:r>
              <a:rPr lang="en-US" sz="2800" dirty="0" err="1"/>
              <a:t>karyawan</a:t>
            </a:r>
            <a:r>
              <a:rPr lang="en-US" sz="2800" dirty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kehilangan</a:t>
            </a:r>
            <a:r>
              <a:rPr lang="en-US" sz="2800" dirty="0"/>
              <a:t> </a:t>
            </a:r>
            <a:r>
              <a:rPr lang="en-US" sz="2800" dirty="0" err="1"/>
              <a:t>pekerjaan</a:t>
            </a:r>
            <a:endParaRPr lang="id-ID" sz="2800" dirty="0"/>
          </a:p>
          <a:p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1-22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22732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76400"/>
            <a:ext cx="8382000" cy="4572000"/>
          </a:xfrm>
        </p:spPr>
        <p:txBody>
          <a:bodyPr>
            <a:noAutofit/>
          </a:bodyPr>
          <a:lstStyle/>
          <a:p>
            <a:pPr marL="236538" indent="-236538" algn="just">
              <a:buFont typeface="Wingdings" pitchFamily="2" charset="2"/>
              <a:buChar char="§"/>
            </a:pPr>
            <a:r>
              <a:rPr lang="en-US" sz="2400" dirty="0" err="1"/>
              <a:t>Ketidak</a:t>
            </a:r>
            <a:r>
              <a:rPr lang="en-US" sz="2400" dirty="0"/>
              <a:t> </a:t>
            </a:r>
            <a:r>
              <a:rPr lang="en-US" sz="2400" dirty="0" err="1"/>
              <a:t>berhasilan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i="1" dirty="0" err="1"/>
              <a:t>tahap</a:t>
            </a:r>
            <a:r>
              <a:rPr lang="en-US" sz="2400" i="1" dirty="0"/>
              <a:t> </a:t>
            </a:r>
            <a:r>
              <a:rPr lang="en-US" sz="2400" i="1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ataupun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i="1" dirty="0" err="1"/>
              <a:t>masa</a:t>
            </a:r>
            <a:r>
              <a:rPr lang="en-US" sz="2400" i="1" dirty="0"/>
              <a:t> </a:t>
            </a:r>
            <a:r>
              <a:rPr lang="en-US" sz="2400" i="1" dirty="0" err="1"/>
              <a:t>operasi</a:t>
            </a:r>
            <a:r>
              <a:rPr lang="en-US" sz="2400" i="1" dirty="0"/>
              <a:t> </a:t>
            </a:r>
            <a:r>
              <a:rPr lang="en-US" sz="2400" i="1" dirty="0" err="1"/>
              <a:t>bisnisnya</a:t>
            </a:r>
            <a:r>
              <a:rPr lang="en-US" sz="2400" dirty="0"/>
              <a:t> </a:t>
            </a:r>
          </a:p>
          <a:p>
            <a:pPr marL="236538" indent="-236538" algn="just">
              <a:buFont typeface="Wingdings" pitchFamily="2" charset="2"/>
              <a:buChar char="§"/>
            </a:pPr>
            <a:r>
              <a:rPr lang="en-US" sz="2400" dirty="0" err="1"/>
              <a:t>Penghambat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</a:t>
            </a:r>
            <a:r>
              <a:rPr lang="en-US" sz="2400" dirty="0" err="1"/>
              <a:t>tahap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:</a:t>
            </a:r>
          </a:p>
          <a:p>
            <a:pPr marL="520700" lvl="1" indent="-284163" algn="just">
              <a:buFont typeface="Wingdings" pitchFamily="2" charset="2"/>
              <a:buChar char="v"/>
            </a:pPr>
            <a:r>
              <a:rPr lang="en-US" sz="2400" dirty="0" err="1"/>
              <a:t>Rencana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matang</a:t>
            </a:r>
            <a:endParaRPr lang="en-US" sz="2400" dirty="0"/>
          </a:p>
          <a:p>
            <a:pPr marL="520700" lvl="1" indent="-284163" algn="just">
              <a:buFont typeface="Wingdings" pitchFamily="2" charset="2"/>
              <a:buChar char="v"/>
            </a:pPr>
            <a:r>
              <a:rPr lang="en-US" sz="2400" dirty="0" err="1"/>
              <a:t>Timbul</a:t>
            </a:r>
            <a:r>
              <a:rPr lang="en-US" sz="2400" dirty="0"/>
              <a:t> </a:t>
            </a:r>
            <a:r>
              <a:rPr lang="en-US" sz="2400" dirty="0" err="1"/>
              <a:t>peristiwa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/</a:t>
            </a:r>
            <a:r>
              <a:rPr lang="en-US" sz="2400" dirty="0" err="1"/>
              <a:t>moneter</a:t>
            </a:r>
            <a:r>
              <a:rPr lang="en-US" sz="2400" dirty="0"/>
              <a:t> yang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menguntungkan</a:t>
            </a:r>
            <a:endParaRPr lang="en-US" sz="2400" dirty="0"/>
          </a:p>
          <a:p>
            <a:pPr marL="520700" lvl="1" indent="-284163" algn="just">
              <a:buFont typeface="Wingdings" pitchFamily="2" charset="2"/>
              <a:buChar char="v"/>
            </a:pPr>
            <a:r>
              <a:rPr lang="en-US" sz="2400" dirty="0" err="1"/>
              <a:t>Timbul</a:t>
            </a:r>
            <a:r>
              <a:rPr lang="en-US" sz="2400" dirty="0"/>
              <a:t> </a:t>
            </a:r>
            <a:r>
              <a:rPr lang="en-US" sz="2400" dirty="0" err="1"/>
              <a:t>gejolak</a:t>
            </a:r>
            <a:r>
              <a:rPr lang="en-US" sz="2400" dirty="0"/>
              <a:t> </a:t>
            </a:r>
            <a:r>
              <a:rPr lang="en-US" sz="2400" dirty="0" err="1"/>
              <a:t>politik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social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di </a:t>
            </a:r>
            <a:r>
              <a:rPr lang="en-US" sz="2400" dirty="0" err="1"/>
              <a:t>daerah</a:t>
            </a:r>
            <a:r>
              <a:rPr lang="en-US" sz="2400" dirty="0"/>
              <a:t> </a:t>
            </a:r>
            <a:r>
              <a:rPr lang="en-US" sz="2400" dirty="0" err="1"/>
              <a:t>sekitar</a:t>
            </a:r>
            <a:r>
              <a:rPr lang="en-US" sz="2400" dirty="0"/>
              <a:t> </a:t>
            </a:r>
            <a:r>
              <a:rPr lang="en-US" sz="2400" dirty="0" err="1"/>
              <a:t>proyek</a:t>
            </a:r>
            <a:endParaRPr lang="en-US" sz="2400" dirty="0"/>
          </a:p>
          <a:p>
            <a:pPr marL="520700" lvl="1" indent="-284163" algn="just">
              <a:buFont typeface="Wingdings" pitchFamily="2" charset="2"/>
              <a:buChar char="v"/>
            </a:pP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bencana</a:t>
            </a:r>
            <a:r>
              <a:rPr lang="en-US" sz="2400" dirty="0"/>
              <a:t> </a:t>
            </a:r>
            <a:r>
              <a:rPr lang="en-US" sz="2400" dirty="0" err="1"/>
              <a:t>alam</a:t>
            </a:r>
            <a:r>
              <a:rPr lang="en-US" sz="2400" dirty="0"/>
              <a:t> di </a:t>
            </a:r>
            <a:r>
              <a:rPr lang="en-US" sz="2400" dirty="0" err="1"/>
              <a:t>lokasi</a:t>
            </a:r>
            <a:r>
              <a:rPr lang="en-US" sz="2400" dirty="0"/>
              <a:t>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daerah</a:t>
            </a:r>
            <a:r>
              <a:rPr lang="en-US" sz="2400" dirty="0"/>
              <a:t> </a:t>
            </a:r>
            <a:r>
              <a:rPr lang="en-US" sz="2400" dirty="0" err="1"/>
              <a:t>sekitarnya</a:t>
            </a:r>
            <a:endParaRPr lang="en-US" sz="2400" dirty="0"/>
          </a:p>
          <a:p>
            <a:pPr marL="520700" lvl="1" indent="-284163" algn="just">
              <a:buFont typeface="Wingdings" pitchFamily="2" charset="2"/>
              <a:buChar char="v"/>
            </a:pPr>
            <a:r>
              <a:rPr lang="en-US" sz="2400" dirty="0" err="1"/>
              <a:t>Jumlah</a:t>
            </a:r>
            <a:r>
              <a:rPr lang="en-US" sz="2400" dirty="0"/>
              <a:t> </a:t>
            </a:r>
            <a:r>
              <a:rPr lang="en-US" sz="2400" dirty="0" err="1"/>
              <a:t>dana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proyek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cukup</a:t>
            </a:r>
            <a:endParaRPr lang="en-US" sz="2400" dirty="0"/>
          </a:p>
          <a:p>
            <a:pPr algn="just"/>
            <a:endParaRPr lang="id-ID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r>
              <a:rPr lang="id-ID" sz="2800" dirty="0" smtClean="0"/>
              <a:t>1-23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01071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1346</TotalTime>
  <Words>875</Words>
  <Application>Microsoft Office PowerPoint</Application>
  <PresentationFormat>On-screen Show (4:3)</PresentationFormat>
  <Paragraphs>143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Waveform</vt:lpstr>
      <vt:lpstr>Diah Pramestari, ST.,MT</vt:lpstr>
      <vt:lpstr>1-1</vt:lpstr>
      <vt:lpstr>1-2</vt:lpstr>
      <vt:lpstr>1-3</vt:lpstr>
      <vt:lpstr>1-4</vt:lpstr>
      <vt:lpstr>1-5</vt:lpstr>
      <vt:lpstr>1-6</vt:lpstr>
      <vt:lpstr>1-7</vt:lpstr>
      <vt:lpstr>1-8</vt:lpstr>
      <vt:lpstr>1-9</vt:lpstr>
      <vt:lpstr>1-10</vt:lpstr>
      <vt:lpstr>1-11</vt:lpstr>
      <vt:lpstr>1-12</vt:lpstr>
      <vt:lpstr>1-13</vt:lpstr>
      <vt:lpstr>1-14</vt:lpstr>
      <vt:lpstr>1-15</vt:lpstr>
      <vt:lpstr>1-16</vt:lpstr>
      <vt:lpstr>1-17</vt:lpstr>
      <vt:lpstr>1-18</vt:lpstr>
      <vt:lpstr>1-19</vt:lpstr>
      <vt:lpstr>1-20</vt:lpstr>
      <vt:lpstr>1-21</vt:lpstr>
      <vt:lpstr>1-22</vt:lpstr>
      <vt:lpstr>1-23</vt:lpstr>
    </vt:vector>
  </TitlesOfParts>
  <Company>FakTeknik UPI YAI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Diah Pramestari</dc:creator>
  <cp:lastModifiedBy>Windows User</cp:lastModifiedBy>
  <cp:revision>100</cp:revision>
  <dcterms:created xsi:type="dcterms:W3CDTF">2012-09-27T07:30:04Z</dcterms:created>
  <dcterms:modified xsi:type="dcterms:W3CDTF">2020-09-21T14:02:33Z</dcterms:modified>
</cp:coreProperties>
</file>